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70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3D"/>
    <a:srgbClr val="2C69B2"/>
    <a:srgbClr val="2E6EBC"/>
    <a:srgbClr val="586B2F"/>
    <a:srgbClr val="0F12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22DB2-9F2D-4989-8B65-4CA80A75AFAE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7EFD3F-789B-43D7-8EFC-689F4A8E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EFD3F-789B-43D7-8EFC-689F4A8EE0F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Конкурс на соискание Премии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губернатора Московской области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«Наше Подмосковье» в 2016 году</a:t>
            </a:r>
            <a:r>
              <a:rPr lang="ru-RU" sz="2000" dirty="0" smtClean="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Номинация: 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«Связь времён»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556792"/>
            <a:ext cx="6400800" cy="2952328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Проект на тему: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006600"/>
                </a:solidFill>
              </a:rPr>
              <a:t>«Работа с родителями как форма социального партнёрства в процессе духовно-нравственного воспитания обучающихся начальной школы»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5287201"/>
            <a:ext cx="7344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Автор: </a:t>
            </a:r>
            <a:r>
              <a:rPr lang="ru-RU" sz="2000" b="1" dirty="0" err="1" smtClean="0">
                <a:solidFill>
                  <a:schemeClr val="tx2"/>
                </a:solidFill>
              </a:rPr>
              <a:t>Евтехова</a:t>
            </a:r>
            <a:r>
              <a:rPr lang="ru-RU" sz="2000" b="1" dirty="0" smtClean="0">
                <a:solidFill>
                  <a:schemeClr val="tx2"/>
                </a:solidFill>
              </a:rPr>
              <a:t> В.Ф., учитель МБОУ гимназии «Пущино»</a:t>
            </a:r>
            <a:endParaRPr lang="ru-RU" sz="2000" b="1" dirty="0">
              <a:solidFill>
                <a:schemeClr val="tx2"/>
              </a:solidFill>
            </a:endParaRPr>
          </a:p>
        </p:txBody>
      </p:sp>
      <p:pic>
        <p:nvPicPr>
          <p:cNvPr id="5" name="Рисунок 4" descr="Наше Подмосковье - премия губернатора Московской обла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620688"/>
            <a:ext cx="19558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29000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  <a:defRPr/>
            </a:pPr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ТИП ПРОЕКТА </a:t>
            </a:r>
            <a:r>
              <a:rPr lang="ru-RU" sz="3600" b="1" dirty="0" smtClean="0">
                <a:solidFill>
                  <a:srgbClr val="006600"/>
                </a:solidFill>
              </a:rPr>
              <a:t>- долгосрочный</a:t>
            </a:r>
          </a:p>
          <a:p>
            <a:pPr marL="0" lvl="0" indent="0">
              <a:buNone/>
              <a:defRPr/>
            </a:pPr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НАПРАВЛЕННОСТЬ</a:t>
            </a:r>
            <a:r>
              <a:rPr lang="ru-RU" b="1" dirty="0" smtClean="0">
                <a:solidFill>
                  <a:srgbClr val="7ABC32"/>
                </a:solidFill>
                <a:latin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006600"/>
                </a:solidFill>
                <a:latin typeface="Times New Roman" pitchFamily="18" charset="0"/>
              </a:rPr>
              <a:t>– </a:t>
            </a:r>
            <a:r>
              <a:rPr lang="ru-RU" sz="3600" b="1" dirty="0" smtClean="0">
                <a:solidFill>
                  <a:srgbClr val="006600"/>
                </a:solidFill>
                <a:cs typeface="Arial" pitchFamily="34" charset="0"/>
              </a:rPr>
              <a:t>духовно-нравственное воспитание</a:t>
            </a:r>
          </a:p>
          <a:p>
            <a:pPr marL="0" lvl="0" indent="0">
              <a:buNone/>
              <a:defRPr/>
            </a:pPr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СРОКИ РЕАЛИЗАЦИИ ПРОЕКТА</a:t>
            </a: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</a:rPr>
              <a:t>:</a:t>
            </a:r>
          </a:p>
          <a:p>
            <a:pPr marL="0" lvl="0" indent="0">
              <a:buBlip>
                <a:blip r:embed="rId2"/>
              </a:buBlip>
              <a:defRPr/>
            </a:pPr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</a:rPr>
              <a:t>Организационно-подготовительный</a:t>
            </a:r>
            <a:r>
              <a:rPr lang="ru-RU" b="1" dirty="0" smtClean="0">
                <a:solidFill>
                  <a:srgbClr val="7ABC32"/>
                </a:solidFill>
                <a:latin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2A5A06"/>
                </a:solidFill>
                <a:cs typeface="Arial" pitchFamily="34" charset="0"/>
              </a:rPr>
              <a:t>-01.09.2013г.</a:t>
            </a:r>
          </a:p>
          <a:p>
            <a:pPr marL="0" lvl="0" indent="0">
              <a:buBlip>
                <a:blip r:embed="rId2"/>
              </a:buBlip>
              <a:defRPr/>
            </a:pPr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</a:rPr>
              <a:t>Основной</a:t>
            </a:r>
            <a:r>
              <a:rPr lang="ru-RU" b="1" dirty="0" smtClean="0">
                <a:solidFill>
                  <a:srgbClr val="7ABC32"/>
                </a:solidFill>
                <a:latin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2A5A06"/>
                </a:solidFill>
              </a:rPr>
              <a:t>-2014-2016 гг.</a:t>
            </a:r>
          </a:p>
          <a:p>
            <a:pPr marL="0" lvl="0" indent="0">
              <a:buBlip>
                <a:blip r:embed="rId2"/>
              </a:buBlip>
              <a:defRPr/>
            </a:pPr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</a:rPr>
              <a:t>Заключительный - рефлексия</a:t>
            </a:r>
            <a:r>
              <a:rPr lang="ru-RU" b="1" dirty="0" smtClean="0">
                <a:solidFill>
                  <a:srgbClr val="7ABC32"/>
                </a:solidFill>
                <a:latin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2A5A06"/>
                </a:solidFill>
              </a:rPr>
              <a:t>– май 2017г.</a:t>
            </a:r>
          </a:p>
          <a:p>
            <a:pPr marL="0" lvl="0" indent="0">
              <a:buNone/>
              <a:defRPr/>
            </a:pPr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КОЛИЧЕСТВО УЧАСТНИКОВ</a:t>
            </a:r>
            <a:r>
              <a:rPr lang="ru-RU" b="1" dirty="0" smtClean="0">
                <a:solidFill>
                  <a:srgbClr val="0000CC"/>
                </a:solidFill>
              </a:rPr>
              <a:t>: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586B2F"/>
                </a:solidFill>
              </a:rPr>
              <a:t>ученики МБОУ гимназии «Пущино» и их родители</a:t>
            </a:r>
          </a:p>
          <a:p>
            <a:pPr>
              <a:buNone/>
            </a:pP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Наше Подмосковье - премия губернатора Московской област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404664"/>
            <a:ext cx="19558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586B2F"/>
                </a:solidFill>
              </a:rPr>
              <a:t>Актуальность проекта</a:t>
            </a:r>
            <a:endParaRPr lang="ru-RU" b="1" dirty="0">
              <a:solidFill>
                <a:srgbClr val="586B2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Школе и семье трудно друг без друга успешно осуществлять воспитание молодого поколения. </a:t>
            </a:r>
            <a:r>
              <a:rPr lang="ru-RU" dirty="0" smtClean="0">
                <a:solidFill>
                  <a:schemeClr val="tx2"/>
                </a:solidFill>
              </a:rPr>
              <a:t>Только совместные усилия учителей и родителей дают возможности улучшить как учебно-воспитательную работу в школе,  так и воспитание школьников в семье.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Работа с родителями как форма социального партнёрства в процессе духовно-нравственного воспитания обучающихся начальной школы,  формулирует и раскрывает основные условия повышения эффективности совместной воспитательной деятельности школы, семьи и общественности, особенности этой работы в современных условиях; задачи, формы и содержание повышения педагогической культуры родителей, взаимодействия школы с общественными организациями.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Педагогическая культура родителей – один из самых действенных факторов духовно-нравственного развития, воспитания и социализации младших школьников. 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 descr="Наше Подмосковье - премия губернатора Московской обла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260648"/>
            <a:ext cx="19558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584176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586B2F"/>
                </a:solidFill>
              </a:rPr>
              <a:t>Цель исследования: </a:t>
            </a:r>
            <a:br>
              <a:rPr lang="ru-RU" sz="2000" b="1" dirty="0" smtClean="0">
                <a:solidFill>
                  <a:srgbClr val="586B2F"/>
                </a:solidFill>
              </a:rPr>
            </a:br>
            <a:r>
              <a:rPr lang="ru-RU" sz="2000" dirty="0" smtClean="0">
                <a:solidFill>
                  <a:schemeClr val="tx2"/>
                </a:solidFill>
              </a:rPr>
              <a:t>повысить качество отношений семья – ребёнок - школа и создать систему сотрудничества семьи и школы с целью осуществления благоприятных условий для формирования личности ребёнка.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0445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586B2F"/>
                </a:solidFill>
              </a:rPr>
              <a:t>Задачи исследования:</a:t>
            </a:r>
          </a:p>
          <a:p>
            <a:pPr lvl="0"/>
            <a:r>
              <a:rPr lang="ru-RU" dirty="0" smtClean="0">
                <a:solidFill>
                  <a:schemeClr val="tx2"/>
                </a:solidFill>
              </a:rPr>
              <a:t>приобщение юного поколения россиян к духовному наследию и истокам православной культуры, как истоку, с которого начинается восхождение к высоким образцам российской и мировой культуры;</a:t>
            </a:r>
          </a:p>
          <a:p>
            <a:pPr lvl="0"/>
            <a:r>
              <a:rPr lang="ru-RU" dirty="0" smtClean="0">
                <a:solidFill>
                  <a:schemeClr val="tx2"/>
                </a:solidFill>
              </a:rPr>
              <a:t>помочь ребёнку почувствовать заинтересованность взрослых в его учебных достижениях, ощутить поддержку и понимание, внимание и доброту со стороны отца и матери;</a:t>
            </a:r>
          </a:p>
          <a:p>
            <a:pPr lvl="0"/>
            <a:r>
              <a:rPr lang="ru-RU" dirty="0" smtClean="0">
                <a:solidFill>
                  <a:schemeClr val="tx2"/>
                </a:solidFill>
              </a:rPr>
              <a:t>показать родителям, как велика роль их собственного примера;</a:t>
            </a:r>
          </a:p>
          <a:p>
            <a:pPr lvl="0"/>
            <a:r>
              <a:rPr lang="ru-RU" dirty="0" smtClean="0">
                <a:solidFill>
                  <a:schemeClr val="tx2"/>
                </a:solidFill>
              </a:rPr>
              <a:t>активное познание и освоение нового, где родители превращаются из наблюдателей в активных участников образовательного процесса; </a:t>
            </a:r>
          </a:p>
        </p:txBody>
      </p:sp>
      <p:pic>
        <p:nvPicPr>
          <p:cNvPr id="4" name="Рисунок 3" descr="Наше Подмосковье - премия губернатора Московской обла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88640"/>
            <a:ext cx="19558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863D"/>
                </a:solidFill>
              </a:rPr>
              <a:t>Ожидаемые результаты: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- повышение эффективности и активности сотрудничества педагогов и семьи;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- знание семейных традиций, обычаев, их уважение и соблюдение;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- создание сценариев праздников, творческих отчетов, выставок, презентаций, сценариев родительских собраний для передачи приобретенного опыта коллегам;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- сплочение коллектива на основе творческого сотрудничества и взаимопонимания;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- сближение взрослых и детей, на основе проявления положительных эмоций;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- приобретение участниками  проекта навыков творческого сотрудничества и применение их в повседневной жизни.</a:t>
            </a:r>
          </a:p>
        </p:txBody>
      </p:sp>
      <p:pic>
        <p:nvPicPr>
          <p:cNvPr id="4" name="Рисунок 3" descr="Наше Подмосковье - премия губернатора Московской обла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764704"/>
            <a:ext cx="19558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500" b="1" dirty="0" smtClean="0"/>
              <a:t>Формы и средства реализации проекта</a:t>
            </a:r>
            <a:endParaRPr lang="ru-RU" sz="2500" b="1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Знакомство с историей родного края</a:t>
            </a:r>
            <a:endParaRPr lang="ru-RU" dirty="0"/>
          </a:p>
        </p:txBody>
      </p:sp>
      <p:pic>
        <p:nvPicPr>
          <p:cNvPr id="1026" name="Picture 2" descr="C:\Users\user\Desktop\подмосковье\фото конкурс Подмосковье\DSC0099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  <a:noFill/>
        </p:spPr>
      </p:pic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45025" y="1196752"/>
            <a:ext cx="4041775" cy="1224135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Человек был и всегда остаётся сыном природы, и то, что роднит его с природой, должно использоваться для его приобщения к богатству духовной культуры. В.А.Сухомлинский</a:t>
            </a:r>
            <a:endParaRPr lang="ru-RU" dirty="0"/>
          </a:p>
        </p:txBody>
      </p:sp>
      <p:pic>
        <p:nvPicPr>
          <p:cNvPr id="1029" name="Picture 5" descr="C:\Users\user\Desktop\подмосковье\фото конкурс Подмосковье\IMG_20150918_12510780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5025" y="2634853"/>
            <a:ext cx="4041775" cy="3031331"/>
          </a:xfrm>
          <a:prstGeom prst="rect">
            <a:avLst/>
          </a:prstGeom>
          <a:noFill/>
        </p:spPr>
      </p:pic>
      <p:pic>
        <p:nvPicPr>
          <p:cNvPr id="7" name="Рисунок 6" descr="Наше Подмосковье - премия губернатора Московской област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260648"/>
            <a:ext cx="19558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user\Desktop\подмосковье\фото конкурс Подмосковье\DSCN25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196752"/>
            <a:ext cx="3152750" cy="3816424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приобщение подрастающего поколения к истокам православной культуры</a:t>
            </a:r>
            <a:endParaRPr lang="ru-RU" sz="2400" dirty="0"/>
          </a:p>
        </p:txBody>
      </p:sp>
      <p:pic>
        <p:nvPicPr>
          <p:cNvPr id="2051" name="Picture 3" descr="C:\Users\user\Desktop\подмосковье\фото конкурс Подмосковье\DSCN252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645024"/>
            <a:ext cx="4038600" cy="3028950"/>
          </a:xfrm>
          <a:prstGeom prst="rect">
            <a:avLst/>
          </a:prstGeom>
          <a:noFill/>
        </p:spPr>
      </p:pic>
      <p:pic>
        <p:nvPicPr>
          <p:cNvPr id="2050" name="Picture 2" descr="C:\Users\user\Desktop\подмосковье\фото конкурс Подмосковье\DSCN25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96752"/>
            <a:ext cx="4038600" cy="3028950"/>
          </a:xfrm>
          <a:prstGeom prst="rect">
            <a:avLst/>
          </a:prstGeom>
          <a:noFill/>
        </p:spPr>
      </p:pic>
      <p:pic>
        <p:nvPicPr>
          <p:cNvPr id="6" name="Рисунок 5" descr="Наше Подмосковье - премия губернатора Московской област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5445224"/>
            <a:ext cx="19558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>Экскурсии в храм и уроки с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директором </a:t>
            </a:r>
            <a:r>
              <a:rPr lang="ru-RU" sz="3200" dirty="0" smtClean="0"/>
              <a:t>Воскресной школы</a:t>
            </a:r>
            <a:endParaRPr lang="ru-RU" sz="3200" dirty="0"/>
          </a:p>
        </p:txBody>
      </p:sp>
      <p:pic>
        <p:nvPicPr>
          <p:cNvPr id="3074" name="Picture 2" descr="C:\Users\user\Desktop\подмосковье\фото конкурс Подмосковье\SAM_065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3672408" cy="2520280"/>
          </a:xfrm>
          <a:prstGeom prst="rect">
            <a:avLst/>
          </a:prstGeom>
          <a:noFill/>
        </p:spPr>
      </p:pic>
      <p:pic>
        <p:nvPicPr>
          <p:cNvPr id="3075" name="Picture 3" descr="C:\Users\user\Desktop\подмосковье\фото конкурс Подмосковье\SAM_075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340768"/>
            <a:ext cx="3672408" cy="2664296"/>
          </a:xfrm>
          <a:prstGeom prst="rect">
            <a:avLst/>
          </a:prstGeom>
          <a:noFill/>
        </p:spPr>
      </p:pic>
      <p:pic>
        <p:nvPicPr>
          <p:cNvPr id="5" name="Picture 4" descr="C:\Users\user\Desktop\подмосковье\фото конкурс Подмосковье\SAM_06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293096"/>
            <a:ext cx="3528392" cy="2304256"/>
          </a:xfrm>
          <a:prstGeom prst="rect">
            <a:avLst/>
          </a:prstGeom>
          <a:noFill/>
        </p:spPr>
      </p:pic>
      <p:pic>
        <p:nvPicPr>
          <p:cNvPr id="6" name="Picture 2" descr="C:\Users\user\Desktop\подмосковье\фото конкурс Подмосковье\DSC_84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4293096"/>
            <a:ext cx="3534544" cy="2376264"/>
          </a:xfrm>
          <a:prstGeom prst="rect">
            <a:avLst/>
          </a:prstGeom>
          <a:noFill/>
        </p:spPr>
      </p:pic>
      <p:pic>
        <p:nvPicPr>
          <p:cNvPr id="7" name="Рисунок 6" descr="Наше Подмосковье - премия губернатора Московской област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88640"/>
            <a:ext cx="19558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Конкурсы, экскурсии, спектакли</a:t>
            </a:r>
            <a:endParaRPr lang="ru-RU" dirty="0"/>
          </a:p>
        </p:txBody>
      </p:sp>
      <p:pic>
        <p:nvPicPr>
          <p:cNvPr id="5" name="Picture 2" descr="C:\Users\user\Desktop\подмосковье\фото конкурс Подмосковье\IMGP227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3024336" cy="2088232"/>
          </a:xfrm>
          <a:prstGeom prst="rect">
            <a:avLst/>
          </a:prstGeom>
          <a:noFill/>
        </p:spPr>
      </p:pic>
      <p:pic>
        <p:nvPicPr>
          <p:cNvPr id="7" name="Picture 3" descr="C:\Users\user\Desktop\подмосковье\фото конкурс Подмосковье\IMGP22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149080"/>
            <a:ext cx="2808312" cy="2160240"/>
          </a:xfrm>
          <a:prstGeom prst="rect">
            <a:avLst/>
          </a:prstGeom>
          <a:noFill/>
        </p:spPr>
      </p:pic>
      <p:pic>
        <p:nvPicPr>
          <p:cNvPr id="8" name="Picture 6" descr="C:\Users\user\Desktop\подмосковье\фото конкурс Подмосковье\IMG_039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2204864"/>
            <a:ext cx="2376264" cy="1800200"/>
          </a:xfrm>
          <a:prstGeom prst="rect">
            <a:avLst/>
          </a:prstGeom>
          <a:noFill/>
        </p:spPr>
      </p:pic>
      <p:pic>
        <p:nvPicPr>
          <p:cNvPr id="10" name="Picture 2" descr="C:\Users\user\Desktop\подмосковье\фото конкурс Подмосковье\IMG_40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4149080"/>
            <a:ext cx="1587931" cy="2332855"/>
          </a:xfrm>
          <a:prstGeom prst="rect">
            <a:avLst/>
          </a:prstGeom>
          <a:noFill/>
        </p:spPr>
      </p:pic>
      <p:pic>
        <p:nvPicPr>
          <p:cNvPr id="11" name="Picture 3" descr="C:\Users\user\Desktop\подмосковье\фото конкурс Подмосковье\IMG_415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221088"/>
            <a:ext cx="3240360" cy="2232248"/>
          </a:xfrm>
          <a:prstGeom prst="rect">
            <a:avLst/>
          </a:prstGeom>
          <a:noFill/>
        </p:spPr>
      </p:pic>
      <p:pic>
        <p:nvPicPr>
          <p:cNvPr id="12" name="Picture 4" descr="C:\Users\user\Desktop\подмосковье\фото конкурс Подмосковье\DSCN529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1412776"/>
            <a:ext cx="2664296" cy="2016224"/>
          </a:xfrm>
          <a:prstGeom prst="rect">
            <a:avLst/>
          </a:prstGeom>
          <a:noFill/>
        </p:spPr>
      </p:pic>
      <p:pic>
        <p:nvPicPr>
          <p:cNvPr id="9" name="Рисунок 8" descr="Наше Подмосковье - премия губернатора Московской области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07904" y="1196752"/>
            <a:ext cx="19558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Уроки и праздники</a:t>
            </a:r>
            <a:endParaRPr lang="ru-RU" dirty="0"/>
          </a:p>
        </p:txBody>
      </p:sp>
      <p:pic>
        <p:nvPicPr>
          <p:cNvPr id="3075" name="Picture 3" descr="C:\Users\user\Desktop\подмосковье\фото конкурс Подмосковье\DSC_846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196752"/>
            <a:ext cx="3600400" cy="2448272"/>
          </a:xfrm>
          <a:prstGeom prst="rect">
            <a:avLst/>
          </a:prstGeom>
          <a:noFill/>
        </p:spPr>
      </p:pic>
      <p:pic>
        <p:nvPicPr>
          <p:cNvPr id="3077" name="Picture 5" descr="C:\Users\user\Desktop\подмосковье\фото конкурс Подмосковье\IMG_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005064"/>
            <a:ext cx="3528392" cy="2636912"/>
          </a:xfrm>
          <a:prstGeom prst="rect">
            <a:avLst/>
          </a:prstGeom>
          <a:noFill/>
        </p:spPr>
      </p:pic>
      <p:pic>
        <p:nvPicPr>
          <p:cNvPr id="7" name="Рисунок 6" descr="Наше Подмосковье - премия губернатора Московской област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260648"/>
            <a:ext cx="19558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C:\Users\user\Desktop\подмосковье\фото конкурс Подмосковье\DSC_036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1340768"/>
            <a:ext cx="4038600" cy="2700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397</Words>
  <Application>Microsoft Office PowerPoint</Application>
  <PresentationFormat>Экран (4:3)</PresentationFormat>
  <Paragraphs>36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Конкурс на соискание Премии губернатора Московской области «Наше Подмосковье» в 2016 году Номинация: «Связь времён» </vt:lpstr>
      <vt:lpstr>Слайд 2</vt:lpstr>
      <vt:lpstr>Актуальность проекта</vt:lpstr>
      <vt:lpstr>Цель исследования:  повысить качество отношений семья – ребёнок - школа и создать систему сотрудничества семьи и школы с целью осуществления благоприятных условий для формирования личности ребёнка. </vt:lpstr>
      <vt:lpstr>Ожидаемые результаты: </vt:lpstr>
      <vt:lpstr>Формы и средства реализации проекта</vt:lpstr>
      <vt:lpstr>приобщение подрастающего поколения к истокам православной культуры</vt:lpstr>
      <vt:lpstr>Экскурсии в храм и уроки с  директором Воскресной школы</vt:lpstr>
      <vt:lpstr>Конкурсы, экскурсии, спектакли</vt:lpstr>
      <vt:lpstr>Уроки и праздники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21</cp:revision>
  <dcterms:created xsi:type="dcterms:W3CDTF">2016-07-22T06:51:46Z</dcterms:created>
  <dcterms:modified xsi:type="dcterms:W3CDTF">2016-07-24T10:50:21Z</dcterms:modified>
</cp:coreProperties>
</file>