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57163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«Мобильные телефоны </a:t>
            </a:r>
            <a:b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в жизни детей»</a:t>
            </a:r>
            <a: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ru-RU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500313"/>
            <a:ext cx="7143800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50019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Дискуссия по материалам статьи</a:t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«Покупать ли школьнику мобильник?»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83113"/>
          </a:xfrm>
        </p:spPr>
        <p:txBody>
          <a:bodyPr>
            <a:normAutofit fontScale="47500" lnSpcReduction="20000"/>
          </a:bodyPr>
          <a:lstStyle/>
          <a:p>
            <a:pPr marL="457200" indent="-457200">
              <a:buFont typeface="Arial" charset="0"/>
              <a:buAutoNum type="arabicPeriod"/>
              <a:defRPr/>
            </a:pPr>
            <a:r>
              <a:rPr lang="ru-RU" sz="3600" dirty="0" smtClean="0"/>
              <a:t>Разговаривают две мамы, у которых дочери 1 сентября станут </a:t>
            </a:r>
          </a:p>
          <a:p>
            <a:pPr marL="457200" indent="-457200">
              <a:buNone/>
              <a:defRPr/>
            </a:pPr>
            <a:r>
              <a:rPr lang="ru-RU" sz="3600" dirty="0" smtClean="0"/>
              <a:t>первоклассницами.</a:t>
            </a:r>
          </a:p>
          <a:p>
            <a:pPr>
              <a:buFontTx/>
              <a:buChar char="-"/>
              <a:defRPr/>
            </a:pPr>
            <a:r>
              <a:rPr lang="ru-RU" sz="3600" dirty="0" smtClean="0"/>
              <a:t>Сейчас появились "сименсы" по </a:t>
            </a:r>
            <a:r>
              <a:rPr lang="ru-RU" sz="3600" dirty="0" err="1" smtClean="0"/>
              <a:t>лату</a:t>
            </a:r>
            <a:r>
              <a:rPr lang="ru-RU" sz="3600" dirty="0" smtClean="0"/>
              <a:t>. Ты будешь своей к школе покупать?</a:t>
            </a:r>
          </a:p>
          <a:p>
            <a:pPr>
              <a:buFontTx/>
              <a:buChar char="-"/>
              <a:defRPr/>
            </a:pPr>
            <a:r>
              <a:rPr lang="ru-RU" sz="3600" dirty="0" smtClean="0"/>
              <a:t>Нет, я боюсь, что это будет приманкой для хулиганов или старшеклассников </a:t>
            </a:r>
          </a:p>
          <a:p>
            <a:pPr>
              <a:buFontTx/>
              <a:buChar char="-"/>
              <a:defRPr/>
            </a:pPr>
            <a:r>
              <a:rPr lang="ru-RU" sz="3600" dirty="0" smtClean="0"/>
              <a:t>отберут и напугают ребенка. Пусть лучше звонит по </a:t>
            </a:r>
            <a:r>
              <a:rPr lang="ru-RU" sz="3600" dirty="0" err="1" smtClean="0"/>
              <a:t>телекомовской</a:t>
            </a:r>
            <a:r>
              <a:rPr lang="ru-RU" sz="3600" dirty="0" smtClean="0"/>
              <a:t> </a:t>
            </a:r>
          </a:p>
          <a:p>
            <a:pPr>
              <a:buNone/>
              <a:defRPr/>
            </a:pPr>
            <a:r>
              <a:rPr lang="ru-RU" sz="3600" dirty="0" smtClean="0"/>
              <a:t>карточке – в нашей школе есть телефон-автомат.</a:t>
            </a:r>
          </a:p>
          <a:p>
            <a:pPr>
              <a:buFontTx/>
              <a:buChar char="-"/>
              <a:defRPr/>
            </a:pPr>
            <a:r>
              <a:rPr lang="ru-RU" sz="3600" dirty="0" smtClean="0"/>
              <a:t>А я вот не знаю. С одной стороны, это удобно - постоянная связь с дочкой, а </a:t>
            </a:r>
          </a:p>
          <a:p>
            <a:pPr>
              <a:buNone/>
              <a:defRPr/>
            </a:pPr>
            <a:r>
              <a:rPr lang="ru-RU" sz="3600" dirty="0" smtClean="0"/>
              <a:t>с другой стороны, она у меня идет в  престижную школу - вдруг там у детей </a:t>
            </a:r>
          </a:p>
          <a:p>
            <a:pPr>
              <a:buNone/>
              <a:defRPr/>
            </a:pPr>
            <a:r>
              <a:rPr lang="ru-RU" sz="3600" dirty="0" smtClean="0"/>
              <a:t>будут дорогие </a:t>
            </a:r>
            <a:r>
              <a:rPr lang="ru-RU" sz="3600" dirty="0" err="1" smtClean="0"/>
              <a:t>мобилки</a:t>
            </a:r>
            <a:r>
              <a:rPr lang="ru-RU" sz="3600" dirty="0" smtClean="0"/>
              <a:t>, а моя с дешевой, как сиротка, будет ходить... </a:t>
            </a:r>
          </a:p>
          <a:p>
            <a:pPr>
              <a:buNone/>
              <a:defRPr/>
            </a:pPr>
            <a:r>
              <a:rPr lang="ru-RU" sz="3600" dirty="0" smtClean="0"/>
              <a:t>      Такие вот проблемы стоят перед родителями накануне нового  учебного </a:t>
            </a:r>
          </a:p>
          <a:p>
            <a:pPr>
              <a:buNone/>
              <a:defRPr/>
            </a:pPr>
            <a:r>
              <a:rPr lang="ru-RU" sz="3600" dirty="0" smtClean="0"/>
              <a:t>года. 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4643446"/>
            <a:ext cx="2143140" cy="157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Итоги анкетирования детей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25000" lnSpcReduction="20000"/>
          </a:bodyPr>
          <a:lstStyle/>
          <a:p>
            <a:r>
              <a:rPr lang="ru-RU" sz="5600" dirty="0" smtClean="0"/>
              <a:t>Фамилия, имя ____________________________________________________</a:t>
            </a:r>
          </a:p>
          <a:p>
            <a:r>
              <a:rPr lang="ru-RU" sz="5600" dirty="0" smtClean="0"/>
              <a:t>1. </a:t>
            </a:r>
            <a:r>
              <a:rPr lang="ru-RU" sz="5600" b="1" i="1" dirty="0" smtClean="0"/>
              <a:t>Мобильный телефон мне нужен для того, чтобы</a:t>
            </a:r>
            <a:r>
              <a:rPr lang="ru-RU" sz="5600" dirty="0" smtClean="0"/>
              <a:t>:</a:t>
            </a:r>
          </a:p>
          <a:p>
            <a:r>
              <a:rPr lang="ru-RU" sz="5600" dirty="0" smtClean="0"/>
              <a:t>-слушать музыку, </a:t>
            </a:r>
          </a:p>
          <a:p>
            <a:r>
              <a:rPr lang="ru-RU" sz="5600" dirty="0" smtClean="0"/>
              <a:t>-звонить, писать SMS,</a:t>
            </a:r>
          </a:p>
          <a:p>
            <a:r>
              <a:rPr lang="ru-RU" sz="5600" dirty="0" smtClean="0"/>
              <a:t>-пользоваться интернетом,</a:t>
            </a:r>
          </a:p>
          <a:p>
            <a:r>
              <a:rPr lang="ru-RU" sz="5600" dirty="0" smtClean="0"/>
              <a:t>-фотографировать, </a:t>
            </a:r>
          </a:p>
          <a:p>
            <a:r>
              <a:rPr lang="ru-RU" sz="5600" dirty="0" smtClean="0"/>
              <a:t>-будильник, </a:t>
            </a:r>
          </a:p>
          <a:p>
            <a:r>
              <a:rPr lang="ru-RU" sz="5600" dirty="0" smtClean="0"/>
              <a:t>- престиж.</a:t>
            </a:r>
          </a:p>
          <a:p>
            <a:r>
              <a:rPr lang="ru-RU" sz="5600" dirty="0" smtClean="0"/>
              <a:t>2.</a:t>
            </a:r>
            <a:r>
              <a:rPr lang="ru-RU" sz="5600" b="1" i="1" dirty="0" smtClean="0"/>
              <a:t>Сколько раз в день ты пользуешься телефоном?</a:t>
            </a:r>
            <a:endParaRPr lang="ru-RU" sz="5600" dirty="0" smtClean="0"/>
          </a:p>
          <a:p>
            <a:r>
              <a:rPr lang="ru-RU" sz="5600" dirty="0" smtClean="0"/>
              <a:t>-Всегда, </a:t>
            </a:r>
          </a:p>
          <a:p>
            <a:r>
              <a:rPr lang="ru-RU" sz="5600" dirty="0" smtClean="0"/>
              <a:t>-каждую перемену,</a:t>
            </a:r>
          </a:p>
          <a:p>
            <a:r>
              <a:rPr lang="ru-RU" sz="5600" dirty="0" smtClean="0"/>
              <a:t>- много раз (более 4 раз), </a:t>
            </a:r>
          </a:p>
          <a:p>
            <a:r>
              <a:rPr lang="ru-RU" sz="5600" dirty="0" smtClean="0"/>
              <a:t>-несколько раз в день (3-4 раза).</a:t>
            </a:r>
          </a:p>
          <a:p>
            <a:r>
              <a:rPr lang="ru-RU" sz="5600" dirty="0" smtClean="0"/>
              <a:t>3</a:t>
            </a:r>
            <a:r>
              <a:rPr lang="ru-RU" sz="5600" b="1" i="1" dirty="0" smtClean="0"/>
              <a:t>.«Плюсы»  мобильного телефона (моё мнение)</a:t>
            </a:r>
            <a:r>
              <a:rPr lang="ru-RU" sz="5600" dirty="0" smtClean="0"/>
              <a:t> : ___________________________________________________________</a:t>
            </a:r>
          </a:p>
          <a:p>
            <a:r>
              <a:rPr lang="ru-RU" sz="5600" dirty="0" smtClean="0"/>
              <a:t>___________________________________________________________</a:t>
            </a:r>
          </a:p>
          <a:p>
            <a:r>
              <a:rPr lang="ru-RU" sz="5600" b="1" i="1" dirty="0" smtClean="0"/>
              <a:t>4. «Минусы»  мобильного телефона (моё мнение):</a:t>
            </a:r>
            <a:r>
              <a:rPr lang="ru-RU" sz="5600" dirty="0" smtClean="0"/>
              <a:t> ____________________________________________________________</a:t>
            </a:r>
          </a:p>
          <a:p>
            <a:r>
              <a:rPr lang="ru-RU" sz="5600" dirty="0" smtClean="0"/>
              <a:t>____________________________________________________________</a:t>
            </a:r>
          </a:p>
          <a:p>
            <a:r>
              <a:rPr lang="ru-RU" sz="5600" b="1" i="1" dirty="0" smtClean="0"/>
              <a:t>5. Сколько денег ты тратишь на телефон в неделю?</a:t>
            </a:r>
            <a:endParaRPr lang="ru-RU" sz="5600" dirty="0" smtClean="0"/>
          </a:p>
          <a:p>
            <a:r>
              <a:rPr lang="ru-RU" sz="5600" dirty="0" smtClean="0"/>
              <a:t>____________________________________________________________</a:t>
            </a:r>
          </a:p>
          <a:p>
            <a:r>
              <a:rPr lang="ru-RU" sz="5600" dirty="0" smtClean="0"/>
              <a:t>6. </a:t>
            </a:r>
            <a:r>
              <a:rPr lang="ru-RU" sz="5600" b="1" i="1" dirty="0" smtClean="0"/>
              <a:t>Думаешь ли ты о правилах правописания, когда </a:t>
            </a:r>
            <a:endParaRPr lang="ru-RU" sz="5600" dirty="0" smtClean="0"/>
          </a:p>
          <a:p>
            <a:r>
              <a:rPr lang="ru-RU" sz="5600" b="1" i="1" dirty="0" smtClean="0"/>
              <a:t>пишешь сообщения </a:t>
            </a:r>
            <a:r>
              <a:rPr lang="ru-RU" sz="5600" b="1" i="1" dirty="0" err="1" smtClean="0"/>
              <a:t>sms?________________________________</a:t>
            </a:r>
            <a:endParaRPr lang="ru-RU" sz="5600" dirty="0" smtClean="0"/>
          </a:p>
          <a:p>
            <a:r>
              <a:rPr lang="ru-RU" sz="5600" b="1" i="1" dirty="0" smtClean="0"/>
              <a:t>7. Зачем нужен интернет в телефоне?</a:t>
            </a:r>
            <a:endParaRPr lang="ru-RU" sz="5600" dirty="0" smtClean="0"/>
          </a:p>
          <a:p>
            <a:r>
              <a:rPr lang="ru-RU" sz="5600" b="1" i="1" dirty="0" smtClean="0"/>
              <a:t> </a:t>
            </a:r>
            <a:endParaRPr lang="ru-RU" sz="5600" dirty="0" smtClean="0"/>
          </a:p>
          <a:p>
            <a:r>
              <a:rPr lang="ru-RU" sz="5600" b="1" i="1" dirty="0" smtClean="0"/>
              <a:t>8.</a:t>
            </a:r>
            <a:r>
              <a:rPr lang="ru-RU" sz="5600" dirty="0" smtClean="0"/>
              <a:t> </a:t>
            </a:r>
            <a:r>
              <a:rPr lang="ru-RU" sz="5600" b="1" i="1" dirty="0" smtClean="0"/>
              <a:t>Может ли телефон поссорить одноклассников?</a:t>
            </a:r>
            <a:endParaRPr lang="ru-RU" sz="5600" dirty="0" smtClean="0"/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1571612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85750"/>
            <a:ext cx="8229600" cy="4714875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u="sng" dirty="0" smtClean="0"/>
              <a:t>За:</a:t>
            </a:r>
            <a:endParaRPr lang="ru-RU" dirty="0" smtClean="0"/>
          </a:p>
          <a:p>
            <a:r>
              <a:rPr lang="ru-RU" dirty="0" smtClean="0"/>
              <a:t> Мобильник покупается не ребёнку, а </a:t>
            </a:r>
            <a:r>
              <a:rPr lang="ru-RU" b="1" dirty="0" smtClean="0"/>
              <a:t>родителям</a:t>
            </a:r>
            <a:r>
              <a:rPr lang="ru-RU" dirty="0" smtClean="0"/>
              <a:t>, которые хотят </a:t>
            </a:r>
            <a:r>
              <a:rPr lang="ru-RU" b="1" dirty="0" smtClean="0"/>
              <a:t>иметь  возможность контролировать.</a:t>
            </a:r>
            <a:r>
              <a:rPr lang="ru-RU" dirty="0" smtClean="0"/>
              <a:t> </a:t>
            </a:r>
            <a:r>
              <a:rPr lang="ru-RU" b="1" dirty="0" smtClean="0"/>
              <a:t>Родителям намного спокойнее</a:t>
            </a:r>
            <a:r>
              <a:rPr lang="ru-RU" dirty="0" smtClean="0"/>
              <a:t>, когда они знают, что в любой момент могут связаться с ребёнком.</a:t>
            </a:r>
          </a:p>
          <a:p>
            <a:r>
              <a:rPr lang="ru-RU" dirty="0" smtClean="0"/>
              <a:t> У мобильника </a:t>
            </a:r>
            <a:r>
              <a:rPr lang="ru-RU" b="1" dirty="0" smtClean="0"/>
              <a:t>есть полезная функция напоминаний</a:t>
            </a:r>
            <a:r>
              <a:rPr lang="ru-RU" dirty="0" smtClean="0"/>
              <a:t>. Если ребёнок расторможен, не собран или просто мал , функции самоконтроля у него ещё не развиты, мобильник может </a:t>
            </a:r>
            <a:r>
              <a:rPr lang="ru-RU" b="1" dirty="0" smtClean="0"/>
              <a:t>напомнить ребёнку о неотложных делах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Великая сила телефона – снижение опасности для ребёнка. Если родители научили в </a:t>
            </a:r>
            <a:r>
              <a:rPr lang="ru-RU" b="1" dirty="0" smtClean="0"/>
              <a:t>критических или в экстренных ситуациях пользоваться необходимыми номерами, риск жизни ребёнка значительно снижается.</a:t>
            </a:r>
            <a:endParaRPr lang="ru-RU" dirty="0" smtClean="0"/>
          </a:p>
          <a:p>
            <a:r>
              <a:rPr lang="ru-RU" dirty="0" smtClean="0"/>
              <a:t> Ещё одна функция мобильника – возможность </a:t>
            </a:r>
            <a:r>
              <a:rPr lang="ru-RU" b="1" dirty="0" smtClean="0"/>
              <a:t>знакомиться друг с другом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4476750"/>
            <a:ext cx="3286151" cy="1952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u="sng" dirty="0" smtClean="0"/>
              <a:t>Против:</a:t>
            </a:r>
            <a:endParaRPr lang="ru-RU" dirty="0" smtClean="0"/>
          </a:p>
          <a:p>
            <a:r>
              <a:rPr lang="ru-RU" dirty="0" smtClean="0"/>
              <a:t> С одной стороны мобильный телефон </a:t>
            </a:r>
            <a:r>
              <a:rPr lang="ru-RU" b="1" dirty="0" smtClean="0"/>
              <a:t>снижает риск жизни</a:t>
            </a:r>
            <a:r>
              <a:rPr lang="ru-RU" dirty="0" smtClean="0"/>
              <a:t>, с другой – повышает. Телефон </a:t>
            </a:r>
            <a:r>
              <a:rPr lang="ru-RU" b="1" dirty="0" smtClean="0"/>
              <a:t>могут украсть</a:t>
            </a:r>
            <a:r>
              <a:rPr lang="ru-RU" dirty="0" smtClean="0"/>
              <a:t>, тем более что дети любят хвастаться своими игрушками, книжками, велосипедами, мобильниками. В данном случае мобильник – </a:t>
            </a:r>
            <a:r>
              <a:rPr lang="ru-RU" b="1" dirty="0" smtClean="0"/>
              <a:t>средство провокации.</a:t>
            </a:r>
            <a:r>
              <a:rPr lang="ru-RU" dirty="0" smtClean="0"/>
              <a:t> И чем такая провокация может закончиться – неизвестно.</a:t>
            </a:r>
          </a:p>
          <a:p>
            <a:r>
              <a:rPr lang="ru-RU" dirty="0" smtClean="0"/>
              <a:t> В подростковой группе мобильник – своеобразный </a:t>
            </a:r>
            <a:r>
              <a:rPr lang="ru-RU" b="1" dirty="0" smtClean="0"/>
              <a:t>показатель социального  статуса</a:t>
            </a:r>
            <a:r>
              <a:rPr lang="ru-RU" dirty="0" smtClean="0"/>
              <a:t>. Причём зависит это не от собственных достижений ребёнка в учёбе, спорте или хобби, а </a:t>
            </a:r>
            <a:r>
              <a:rPr lang="ru-RU" b="1" dirty="0" smtClean="0"/>
              <a:t>исключительно связано с тем, насколько богаты его родители</a:t>
            </a:r>
            <a:r>
              <a:rPr lang="ru-RU" dirty="0" smtClean="0"/>
              <a:t>. В такой ситуации может </a:t>
            </a:r>
            <a:r>
              <a:rPr lang="ru-RU" b="1" dirty="0" smtClean="0"/>
              <a:t>возникнуть нездоровое соревнование между детьми</a:t>
            </a:r>
            <a:r>
              <a:rPr lang="ru-RU" dirty="0" smtClean="0"/>
              <a:t> и появление разногласий в семье.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27622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714752"/>
            <a:ext cx="2209800" cy="1576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Мобильный телефон - </a:t>
            </a:r>
            <a:r>
              <a:rPr lang="ru-RU" b="1" dirty="0" smtClean="0"/>
              <a:t>дополнительная статья расхода в семье</a:t>
            </a:r>
            <a:r>
              <a:rPr lang="ru-RU" dirty="0" smtClean="0"/>
              <a:t>, особенно если  ребёнок </a:t>
            </a:r>
            <a:r>
              <a:rPr lang="ru-RU" b="1" dirty="0" smtClean="0"/>
              <a:t>не может контролировать</a:t>
            </a:r>
            <a:r>
              <a:rPr lang="ru-RU" dirty="0" smtClean="0"/>
              <a:t> свои </a:t>
            </a:r>
            <a:r>
              <a:rPr lang="ru-RU" b="1" dirty="0" smtClean="0"/>
              <a:t>разговоры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Мобильник </a:t>
            </a:r>
            <a:r>
              <a:rPr lang="ru-RU" b="1" dirty="0" smtClean="0"/>
              <a:t>ограничивает способности ребёнка к адаптации и общению</a:t>
            </a:r>
            <a:r>
              <a:rPr lang="ru-RU" dirty="0" smtClean="0"/>
              <a:t>. Мир  ребёнка сейчас часто сужен вокруг компьютера, интернета, мобильника, </a:t>
            </a:r>
            <a:r>
              <a:rPr lang="ru-RU" b="1" dirty="0" smtClean="0"/>
              <a:t>отпадает потребность выходить на улицу</a:t>
            </a:r>
            <a:r>
              <a:rPr lang="ru-RU" dirty="0" smtClean="0"/>
              <a:t>, зачастую у него </a:t>
            </a:r>
            <a:r>
              <a:rPr lang="ru-RU" b="1" dirty="0" smtClean="0"/>
              <a:t>не появляется опыта дружбы, общения</a:t>
            </a:r>
            <a:r>
              <a:rPr lang="ru-RU" dirty="0" smtClean="0"/>
              <a:t> . Выходит, мы растим своего рода виртуальных </a:t>
            </a:r>
            <a:r>
              <a:rPr lang="ru-RU" dirty="0" err="1" smtClean="0"/>
              <a:t>аутистов</a:t>
            </a:r>
            <a:r>
              <a:rPr lang="ru-RU" dirty="0" smtClean="0"/>
              <a:t> – отрезанных от внешнего мира людей.</a:t>
            </a:r>
          </a:p>
          <a:p>
            <a:r>
              <a:rPr lang="ru-RU" dirty="0" smtClean="0"/>
              <a:t> Может возникнуть </a:t>
            </a:r>
            <a:r>
              <a:rPr lang="ru-RU" b="1" dirty="0" smtClean="0"/>
              <a:t>зависимость</a:t>
            </a:r>
            <a:r>
              <a:rPr lang="ru-RU" dirty="0" smtClean="0"/>
              <a:t> от мобильника. </a:t>
            </a:r>
            <a:r>
              <a:rPr lang="ru-RU" b="1" dirty="0" smtClean="0"/>
              <a:t>Ребёнку кажется, что без  телефона он уже не так интересен своим друзьям, что его ценность в их глазах падает.</a:t>
            </a:r>
            <a:endParaRPr lang="ru-RU" dirty="0" smtClean="0"/>
          </a:p>
          <a:p>
            <a:r>
              <a:rPr lang="ru-RU" dirty="0" smtClean="0"/>
              <a:t>Самое главное то, что телефон приносит </a:t>
            </a:r>
            <a:r>
              <a:rPr lang="ru-RU" b="1" dirty="0" smtClean="0"/>
              <a:t>вред здоровью</a:t>
            </a:r>
            <a:r>
              <a:rPr lang="ru-RU" dirty="0" smtClean="0"/>
              <a:t>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32385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429000"/>
            <a:ext cx="314327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5562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5. Что говорят ученые.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        Международные исследования говорят об обнаружении </a:t>
            </a:r>
            <a:r>
              <a:rPr lang="ru-RU" b="1" dirty="0" smtClean="0"/>
              <a:t>увеличения вероятности возникновения опухолей головного </a:t>
            </a:r>
            <a:r>
              <a:rPr lang="ru-RU" dirty="0" smtClean="0"/>
              <a:t>мозга у использующих мобильные телефона больше 10 лет, а также о том, что начало пользования мобильным до 20 лет повышает риск возникновения злокачественной опухоли головного мозга в 5 раз; </a:t>
            </a:r>
          </a:p>
          <a:p>
            <a:r>
              <a:rPr lang="ru-RU" dirty="0" smtClean="0"/>
              <a:t>По данным исследований российских экспертов в области радиобиологии по вопросу влияния электромагнитных полей телефонов на детей и подростков представлены выводы об угрозе здоровью будущих поколений, включая </a:t>
            </a:r>
            <a:r>
              <a:rPr lang="ru-RU" b="1" dirty="0" smtClean="0"/>
              <a:t>отрицательное влияние на развитие</a:t>
            </a:r>
            <a:r>
              <a:rPr lang="ru-RU" dirty="0" smtClean="0"/>
              <a:t> </a:t>
            </a:r>
            <a:r>
              <a:rPr lang="ru-RU" b="1" dirty="0" smtClean="0"/>
              <a:t>организма</a:t>
            </a:r>
            <a:r>
              <a:rPr lang="ru-RU" dirty="0" smtClean="0"/>
              <a:t> и ментальный уровень, </a:t>
            </a:r>
            <a:r>
              <a:rPr lang="ru-RU" b="1" dirty="0" smtClean="0"/>
              <a:t>повышение уровня нервозности и раздражительности</a:t>
            </a:r>
            <a:r>
              <a:rPr lang="ru-RU" dirty="0" smtClean="0"/>
              <a:t>, </a:t>
            </a:r>
            <a:r>
              <a:rPr lang="ru-RU" b="1" dirty="0" smtClean="0"/>
              <a:t>влияние на мозг, ослабление памяти, снижение внимания, умственных способностей, нарушение сна, повышение эпилептической вероятности;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2762250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429000"/>
            <a:ext cx="2928958" cy="320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Существуют и выводы о повышении </a:t>
            </a:r>
            <a:r>
              <a:rPr lang="ru-RU" b="1" dirty="0" smtClean="0"/>
              <a:t>возможности к 25-30 годам нарушений слухового и вестибулярного нерва, а к 50-60 годам - болезни Альцгеймера, депрессивного синдрома, слабоумия, и других форм дегенерации нейронов структур головного мозга</a:t>
            </a:r>
            <a:r>
              <a:rPr lang="ru-RU" dirty="0" smtClean="0"/>
              <a:t>; </a:t>
            </a:r>
          </a:p>
          <a:p>
            <a:r>
              <a:rPr lang="ru-RU" dirty="0" smtClean="0"/>
              <a:t>      Существуют научные исследования, показывающие также повышенный риск развития рака глаза и яичка, опухоли слюнной железы, лейкемии, </a:t>
            </a:r>
            <a:r>
              <a:rPr lang="ru-RU" dirty="0" err="1" smtClean="0"/>
              <a:t>неходжкинской</a:t>
            </a:r>
            <a:r>
              <a:rPr lang="ru-RU" dirty="0" smtClean="0"/>
              <a:t> </a:t>
            </a:r>
            <a:r>
              <a:rPr lang="ru-RU" dirty="0" err="1" smtClean="0"/>
              <a:t>лимфомы</a:t>
            </a:r>
            <a:r>
              <a:rPr lang="ru-RU" dirty="0" smtClean="0"/>
              <a:t>;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2"/>
            <a:ext cx="20002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261</Words>
  <PresentationFormat>Экран (4:3)</PresentationFormat>
  <Paragraphs>55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«Мобильные телефоны   в жизни детей» </vt:lpstr>
      <vt:lpstr>Дискуссия по материалам статьи «Покупать ли школьнику мобильник?»</vt:lpstr>
      <vt:lpstr>2. Итоги анкетирования детей</vt:lpstr>
      <vt:lpstr>Слайд 4</vt:lpstr>
      <vt:lpstr>Слайд 5</vt:lpstr>
      <vt:lpstr>Слайд 6</vt:lpstr>
      <vt:lpstr>5. Что говорят ученые.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«Мобильные телефоны   в жизни детей» </dc:title>
  <cp:lastModifiedBy>Виктория</cp:lastModifiedBy>
  <cp:revision>6</cp:revision>
  <dcterms:modified xsi:type="dcterms:W3CDTF">2015-12-01T19:50:59Z</dcterms:modified>
</cp:coreProperties>
</file>