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8" d="100"/>
          <a:sy n="88" d="100"/>
        </p:scale>
        <p:origin x="-106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2310B43-6E89-4173-AE7E-611972EE47DF}" type="slidenum">
              <a:rPr lang="ru-RU"/>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361D6B9-E120-444C-8FC0-C117D015C543}" type="slidenum">
              <a:rPr lang="ru-RU"/>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D279A1DC-F25F-44BE-87B4-CCB33251D4F4}" type="slidenum">
              <a:rPr lang="ru-RU"/>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C294D170-1782-4F35-8729-BCA80372033D}" type="slidenum">
              <a:rPr lang="ru-RU"/>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EA7ECE7D-0B6A-4814-839D-CEA708E218BC}" type="slidenum">
              <a:rPr lang="ru-RU"/>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16858063-CEDA-45CA-922B-5776F3F7F3BE}" type="slidenum">
              <a:rPr lang="ru-RU"/>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A4EFF12D-B584-4528-A603-BA7A2CBDB29A}" type="slidenum">
              <a:rPr lang="ru-RU"/>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6AF509BE-AED0-4982-B9D0-16505C51DCE2}" type="slidenum">
              <a:rPr lang="ru-RU"/>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E621CE24-BD9B-467A-8943-AF51FBDD841D}" type="slidenum">
              <a:rPr lang="ru-RU"/>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5513350-66BF-43A8-8BC9-1B0898826D36}" type="slidenum">
              <a:rPr lang="ru-RU"/>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F4D8A3D0-871C-40B7-AF56-6A4F2E187E13}" type="slidenum">
              <a:rPr lang="ru-RU"/>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7CF02F1D-9ACC-4884-8F1B-0B878EFB2C51}"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762000"/>
            <a:ext cx="7696200" cy="3048000"/>
          </a:xfrm>
        </p:spPr>
        <p:txBody>
          <a:bodyPr/>
          <a:lstStyle/>
          <a:p>
            <a:r>
              <a:rPr lang="ru-RU" dirty="0">
                <a:solidFill>
                  <a:schemeClr val="hlink"/>
                </a:solidFill>
              </a:rPr>
              <a:t>Школьные драки и их причины</a:t>
            </a:r>
            <a:r>
              <a:rPr lang="ru-RU" dirty="0"/>
              <a:t>... </a:t>
            </a:r>
            <a:br>
              <a:rPr lang="ru-RU" dirty="0"/>
            </a:br>
            <a:r>
              <a:rPr lang="ru-RU" sz="3600" i="1" dirty="0"/>
              <a:t>(Беседа с родителями)</a:t>
            </a:r>
          </a:p>
        </p:txBody>
      </p:sp>
      <p:sp>
        <p:nvSpPr>
          <p:cNvPr id="4099" name="Rectangle 3"/>
          <p:cNvSpPr>
            <a:spLocks noGrp="1" noChangeArrowheads="1"/>
          </p:cNvSpPr>
          <p:nvPr>
            <p:ph type="subTitle" idx="1"/>
          </p:nvPr>
        </p:nvSpPr>
        <p:spPr/>
        <p:txBody>
          <a:bodyPr/>
          <a:lstStyle/>
          <a:p>
            <a:endParaRPr lang="ru-RU"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idx="1"/>
          </p:nvPr>
        </p:nvSpPr>
        <p:spPr>
          <a:xfrm>
            <a:off x="0" y="228600"/>
            <a:ext cx="4267200" cy="6324600"/>
          </a:xfrm>
        </p:spPr>
        <p:txBody>
          <a:bodyPr/>
          <a:lstStyle/>
          <a:p>
            <a:pPr>
              <a:lnSpc>
                <a:spcPct val="90000"/>
              </a:lnSpc>
            </a:pPr>
            <a:r>
              <a:rPr lang="ru-RU" sz="2800"/>
              <a:t>В последнее время все больше и больше в информационных сетях появляется новостей о той или иной драке в школе. Дети становятся агрессивными, и весь свой негатив пытаются выплеснуть на своих более слабых сверстников.... </a:t>
            </a:r>
            <a:br>
              <a:rPr lang="ru-RU" sz="2800"/>
            </a:br>
            <a:r>
              <a:rPr lang="ru-RU" sz="2800"/>
              <a:t/>
            </a:r>
            <a:br>
              <a:rPr lang="ru-RU" sz="2800"/>
            </a:br>
            <a:endParaRPr lang="ru-RU" sz="2800"/>
          </a:p>
        </p:txBody>
      </p:sp>
      <p:pic>
        <p:nvPicPr>
          <p:cNvPr id="5125" name="Picture 5" descr="d652f5aa6d2b4dd8237caa37bc70a223-501x332"/>
          <p:cNvPicPr>
            <a:picLocks noChangeAspect="1" noChangeArrowheads="1"/>
          </p:cNvPicPr>
          <p:nvPr/>
        </p:nvPicPr>
        <p:blipFill>
          <a:blip r:embed="rId2"/>
          <a:srcRect/>
          <a:stretch>
            <a:fillRect/>
          </a:stretch>
        </p:blipFill>
        <p:spPr bwMode="auto">
          <a:xfrm>
            <a:off x="4191000" y="1447800"/>
            <a:ext cx="4772025" cy="31623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endParaRPr lang="ru-RU"/>
          </a:p>
        </p:txBody>
      </p:sp>
      <p:sp>
        <p:nvSpPr>
          <p:cNvPr id="6147" name="Rectangle 3"/>
          <p:cNvSpPr>
            <a:spLocks noGrp="1" noChangeArrowheads="1"/>
          </p:cNvSpPr>
          <p:nvPr>
            <p:ph type="body" idx="1"/>
          </p:nvPr>
        </p:nvSpPr>
        <p:spPr>
          <a:xfrm>
            <a:off x="0" y="4800600"/>
            <a:ext cx="9144000" cy="2057400"/>
          </a:xfrm>
        </p:spPr>
        <p:txBody>
          <a:bodyPr/>
          <a:lstStyle/>
          <a:p>
            <a:pPr>
              <a:lnSpc>
                <a:spcPct val="80000"/>
              </a:lnSpc>
            </a:pPr>
            <a:r>
              <a:rPr lang="ru-RU" sz="2000"/>
              <a:t>Что происходит с нашими детьми, и каковы причины необузданной агрессии и ненависти к окружающим? На самом деле не так все просто как может показаться на первый взгляд. Естественно, каждый из нас в школьные дрался в кругу своих сверстников, но это были совершенно другие стычки и несли немного другой характер, чем драки современных детей.... </a:t>
            </a:r>
            <a:br>
              <a:rPr lang="ru-RU" sz="2000"/>
            </a:br>
            <a:r>
              <a:rPr lang="ru-RU" sz="2000"/>
              <a:t/>
            </a:r>
            <a:br>
              <a:rPr lang="ru-RU" sz="2000"/>
            </a:br>
            <a:endParaRPr lang="ru-RU" sz="2000"/>
          </a:p>
        </p:txBody>
      </p:sp>
      <p:pic>
        <p:nvPicPr>
          <p:cNvPr id="6149" name="Picture 5" descr="Дети СССР Смех продлевает жизнь"/>
          <p:cNvPicPr>
            <a:picLocks noChangeAspect="1" noChangeArrowheads="1"/>
          </p:cNvPicPr>
          <p:nvPr/>
        </p:nvPicPr>
        <p:blipFill>
          <a:blip r:embed="rId2"/>
          <a:srcRect b="6276"/>
          <a:stretch>
            <a:fillRect/>
          </a:stretch>
        </p:blipFill>
        <p:spPr bwMode="auto">
          <a:xfrm>
            <a:off x="1447800" y="304800"/>
            <a:ext cx="6191250" cy="4267200"/>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0" y="152400"/>
            <a:ext cx="8839200" cy="6324600"/>
          </a:xfrm>
        </p:spPr>
        <p:txBody>
          <a:bodyPr/>
          <a:lstStyle/>
          <a:p>
            <a:r>
              <a:rPr lang="ru-RU"/>
              <a:t>Не смотря на то, что дети в школу ходят для получения знаний и быть под присмотром опытных педагогов, избежать столкновений среди подростков достаточно сложно.... </a:t>
            </a:r>
            <a:br>
              <a:rPr lang="ru-RU"/>
            </a:br>
            <a:r>
              <a:rPr lang="ru-RU"/>
              <a:t/>
            </a:r>
            <a:br>
              <a:rPr lang="ru-RU"/>
            </a:br>
            <a:r>
              <a:rPr lang="ru-RU"/>
              <a:t> </a:t>
            </a:r>
          </a:p>
        </p:txBody>
      </p:sp>
      <p:pic>
        <p:nvPicPr>
          <p:cNvPr id="7173" name="Picture 5" descr="В этом году общеобразовательные школы Ялты закончили 298 учеников &quot; Порно фото и видео"/>
          <p:cNvPicPr>
            <a:picLocks noChangeAspect="1" noChangeArrowheads="1"/>
          </p:cNvPicPr>
          <p:nvPr/>
        </p:nvPicPr>
        <p:blipFill>
          <a:blip r:embed="rId2"/>
          <a:srcRect/>
          <a:stretch>
            <a:fillRect/>
          </a:stretch>
        </p:blipFill>
        <p:spPr bwMode="auto">
          <a:xfrm>
            <a:off x="1295400" y="2660650"/>
            <a:ext cx="5943600" cy="3921125"/>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0" y="5181600"/>
            <a:ext cx="9144000" cy="1676400"/>
          </a:xfrm>
        </p:spPr>
        <p:txBody>
          <a:bodyPr/>
          <a:lstStyle/>
          <a:p>
            <a:pPr>
              <a:lnSpc>
                <a:spcPct val="80000"/>
              </a:lnSpc>
            </a:pPr>
            <a:r>
              <a:rPr lang="ru-RU" sz="2000"/>
              <a:t>Психологи утверждают, что самые жестокие по отношению к окружающим – это дети. Дети очень четко знают грань, за которую запрещено переступать в отношениях к другими людьми, но все же делают это. Особенно это касается других детей, которые слабее, младше либо с какими-то дефектами здоровья либо речи. ...</a:t>
            </a:r>
            <a:r>
              <a:rPr lang="ru-RU" sz="1600"/>
              <a:t> </a:t>
            </a:r>
            <a:br>
              <a:rPr lang="ru-RU" sz="1600"/>
            </a:br>
            <a:r>
              <a:rPr lang="ru-RU" sz="1600"/>
              <a:t/>
            </a:r>
            <a:br>
              <a:rPr lang="ru-RU" sz="1600"/>
            </a:br>
            <a:endParaRPr lang="ru-RU" sz="1600"/>
          </a:p>
        </p:txBody>
      </p:sp>
      <p:pic>
        <p:nvPicPr>
          <p:cNvPr id="8197" name="Picture 5" descr="Детский психолог"/>
          <p:cNvPicPr>
            <a:picLocks noChangeAspect="1" noChangeArrowheads="1"/>
          </p:cNvPicPr>
          <p:nvPr/>
        </p:nvPicPr>
        <p:blipFill>
          <a:blip r:embed="rId2"/>
          <a:srcRect/>
          <a:stretch>
            <a:fillRect/>
          </a:stretch>
        </p:blipFill>
        <p:spPr bwMode="auto">
          <a:xfrm>
            <a:off x="304800" y="381000"/>
            <a:ext cx="3948113" cy="3806825"/>
          </a:xfrm>
          <a:prstGeom prst="rect">
            <a:avLst/>
          </a:prstGeom>
          <a:noFill/>
        </p:spPr>
      </p:pic>
      <p:pic>
        <p:nvPicPr>
          <p:cNvPr id="8199" name="Picture 7" descr="Учителя скрыли факт жестокого избиения в школе Правда УрФО"/>
          <p:cNvPicPr>
            <a:picLocks noChangeAspect="1" noChangeArrowheads="1"/>
          </p:cNvPicPr>
          <p:nvPr/>
        </p:nvPicPr>
        <p:blipFill>
          <a:blip r:embed="rId3"/>
          <a:srcRect/>
          <a:stretch>
            <a:fillRect/>
          </a:stretch>
        </p:blipFill>
        <p:spPr bwMode="auto">
          <a:xfrm>
            <a:off x="4953000" y="228600"/>
            <a:ext cx="3857625" cy="2895600"/>
          </a:xfrm>
          <a:prstGeom prst="rect">
            <a:avLst/>
          </a:prstGeom>
          <a:noFill/>
        </p:spPr>
      </p:pic>
      <p:pic>
        <p:nvPicPr>
          <p:cNvPr id="8201" name="Picture 9" descr="В Феодосии подростки отбирали деньги у сверстников - Феодосийский портал &quot;Вся Кафа&quot;"/>
          <p:cNvPicPr>
            <a:picLocks noChangeAspect="1" noChangeArrowheads="1"/>
          </p:cNvPicPr>
          <p:nvPr/>
        </p:nvPicPr>
        <p:blipFill>
          <a:blip r:embed="rId4"/>
          <a:srcRect/>
          <a:stretch>
            <a:fillRect/>
          </a:stretch>
        </p:blipFill>
        <p:spPr bwMode="auto">
          <a:xfrm>
            <a:off x="5486400" y="3124200"/>
            <a:ext cx="2638425" cy="198120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381000" y="228600"/>
            <a:ext cx="4419600" cy="6248400"/>
          </a:xfrm>
        </p:spPr>
        <p:txBody>
          <a:bodyPr/>
          <a:lstStyle/>
          <a:p>
            <a:pPr>
              <a:lnSpc>
                <a:spcPct val="80000"/>
              </a:lnSpc>
            </a:pPr>
            <a:r>
              <a:rPr lang="ru-RU" sz="2400"/>
              <a:t>Подростки считают, что для решения какой либо проблемы самым эффективным способом решения является драка. Это быстро, удобно и, по их мнению «круто» выяснять отношения через кулаки. Таким образом, они могут показать, кто сильнее и кого следует считать главным среди всех остальных. Жестокость, страх и обиды стали частью их жизни, без которых они просто не способны ничего решать.... </a:t>
            </a:r>
            <a:br>
              <a:rPr lang="ru-RU" sz="2400"/>
            </a:br>
            <a:r>
              <a:rPr lang="ru-RU" sz="2400"/>
              <a:t/>
            </a:r>
            <a:br>
              <a:rPr lang="ru-RU" sz="2400"/>
            </a:br>
            <a:endParaRPr lang="ru-RU" sz="2400"/>
          </a:p>
        </p:txBody>
      </p:sp>
      <p:pic>
        <p:nvPicPr>
          <p:cNvPr id="9221" name="Picture 5" descr="5a913189f512cb1043c8d30effccf1bc-501x332"/>
          <p:cNvPicPr>
            <a:picLocks noChangeAspect="1" noChangeArrowheads="1"/>
          </p:cNvPicPr>
          <p:nvPr/>
        </p:nvPicPr>
        <p:blipFill>
          <a:blip r:embed="rId2"/>
          <a:srcRect/>
          <a:stretch>
            <a:fillRect/>
          </a:stretch>
        </p:blipFill>
        <p:spPr bwMode="auto">
          <a:xfrm>
            <a:off x="5105400" y="762000"/>
            <a:ext cx="3629025" cy="2405063"/>
          </a:xfrm>
          <a:prstGeom prst="rect">
            <a:avLst/>
          </a:prstGeom>
          <a:noFill/>
        </p:spPr>
      </p:pic>
      <p:pic>
        <p:nvPicPr>
          <p:cNvPr id="9223" name="Picture 7" descr="Всё, что может заинтересовать каждого из нас. - Исследование высказываний российских детей в Сети показало, что самые злые из ни"/>
          <p:cNvPicPr>
            <a:picLocks noChangeAspect="1" noChangeArrowheads="1"/>
          </p:cNvPicPr>
          <p:nvPr/>
        </p:nvPicPr>
        <p:blipFill>
          <a:blip r:embed="rId3"/>
          <a:srcRect/>
          <a:stretch>
            <a:fillRect/>
          </a:stretch>
        </p:blipFill>
        <p:spPr bwMode="auto">
          <a:xfrm>
            <a:off x="4953000" y="3810000"/>
            <a:ext cx="3552825" cy="240506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endParaRPr lang="ru-RU"/>
          </a:p>
        </p:txBody>
      </p:sp>
      <p:sp>
        <p:nvSpPr>
          <p:cNvPr id="10243" name="Rectangle 3"/>
          <p:cNvSpPr>
            <a:spLocks noGrp="1" noChangeArrowheads="1"/>
          </p:cNvSpPr>
          <p:nvPr>
            <p:ph type="body" idx="1"/>
          </p:nvPr>
        </p:nvSpPr>
        <p:spPr>
          <a:xfrm>
            <a:off x="0" y="4618038"/>
            <a:ext cx="9144000" cy="2239962"/>
          </a:xfrm>
        </p:spPr>
        <p:txBody>
          <a:bodyPr/>
          <a:lstStyle/>
          <a:p>
            <a:pPr>
              <a:lnSpc>
                <a:spcPct val="90000"/>
              </a:lnSpc>
            </a:pPr>
            <a:r>
              <a:rPr lang="ru-RU" sz="2400"/>
              <a:t>Школьные драки уже далеко не новость для современного общества. Стычки среди подростков стали нормальным зрелищем и происходят они практически везде. Драку могут затеять и во дворе жилых домов и во дворе школы, невзирая на замечания старших.... </a:t>
            </a:r>
            <a:br>
              <a:rPr lang="ru-RU" sz="2400"/>
            </a:br>
            <a:endParaRPr lang="ru-RU" sz="2400"/>
          </a:p>
        </p:txBody>
      </p:sp>
      <p:pic>
        <p:nvPicPr>
          <p:cNvPr id="10245" name="Picture 5" descr="Полиция призывает школьников серьёзнее относиться к Интернету"/>
          <p:cNvPicPr>
            <a:picLocks noChangeAspect="1" noChangeArrowheads="1"/>
          </p:cNvPicPr>
          <p:nvPr/>
        </p:nvPicPr>
        <p:blipFill>
          <a:blip r:embed="rId2"/>
          <a:srcRect/>
          <a:stretch>
            <a:fillRect/>
          </a:stretch>
        </p:blipFill>
        <p:spPr bwMode="auto">
          <a:xfrm>
            <a:off x="1600200" y="381000"/>
            <a:ext cx="6191250" cy="41275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ru-RU"/>
              <a:t>Что надо делать?</a:t>
            </a:r>
          </a:p>
        </p:txBody>
      </p:sp>
      <p:sp>
        <p:nvSpPr>
          <p:cNvPr id="11267" name="Rectangle 3"/>
          <p:cNvSpPr>
            <a:spLocks noGrp="1" noChangeArrowheads="1"/>
          </p:cNvSpPr>
          <p:nvPr>
            <p:ph type="body" idx="1"/>
          </p:nvPr>
        </p:nvSpPr>
        <p:spPr>
          <a:xfrm>
            <a:off x="0" y="4953000"/>
            <a:ext cx="9144000" cy="1676400"/>
          </a:xfrm>
        </p:spPr>
        <p:txBody>
          <a:bodyPr/>
          <a:lstStyle/>
          <a:p>
            <a:pPr>
              <a:lnSpc>
                <a:spcPct val="80000"/>
              </a:lnSpc>
            </a:pPr>
            <a:r>
              <a:rPr lang="ru-RU" sz="1800" b="1"/>
              <a:t>Для того чтобы предотвратить подобные стычки необходимо соответствующее воспитание и постоянный присмотр за ребенком. Если чадо уже выросло и постоянно лезет в драки заниматься его воспитание уже поздно. Его личность почти сформирована, а постоянные кадры из телевизора и компьютерных игр только подталкивают на то, чтобы все конфликты разрешались с помощью кулаков.... </a:t>
            </a:r>
            <a:br>
              <a:rPr lang="ru-RU" sz="1800" b="1"/>
            </a:br>
            <a:r>
              <a:rPr lang="ru-RU" sz="1800" b="1"/>
              <a:t/>
            </a:r>
            <a:br>
              <a:rPr lang="ru-RU" sz="1800" b="1"/>
            </a:br>
            <a:endParaRPr lang="ru-RU" sz="1800" b="1"/>
          </a:p>
        </p:txBody>
      </p:sp>
      <p:pic>
        <p:nvPicPr>
          <p:cNvPr id="11269" name="Picture 5" descr="Надоели родители: системно векторная психология о проблемах отцов и детейstyllzhizni.ru"/>
          <p:cNvPicPr>
            <a:picLocks noChangeAspect="1" noChangeArrowheads="1"/>
          </p:cNvPicPr>
          <p:nvPr/>
        </p:nvPicPr>
        <p:blipFill>
          <a:blip r:embed="rId2"/>
          <a:srcRect/>
          <a:stretch>
            <a:fillRect/>
          </a:stretch>
        </p:blipFill>
        <p:spPr bwMode="auto">
          <a:xfrm>
            <a:off x="304800" y="1447800"/>
            <a:ext cx="3805238" cy="2859088"/>
          </a:xfrm>
          <a:prstGeom prst="rect">
            <a:avLst/>
          </a:prstGeom>
          <a:noFill/>
        </p:spPr>
      </p:pic>
      <p:pic>
        <p:nvPicPr>
          <p:cNvPr id="11271" name="Picture 7" descr="Рецепт полноценных отношений отцов и детей :: Другое :: Про Детей"/>
          <p:cNvPicPr>
            <a:picLocks noChangeAspect="1" noChangeArrowheads="1"/>
          </p:cNvPicPr>
          <p:nvPr/>
        </p:nvPicPr>
        <p:blipFill>
          <a:blip r:embed="rId3"/>
          <a:srcRect/>
          <a:stretch>
            <a:fillRect/>
          </a:stretch>
        </p:blipFill>
        <p:spPr bwMode="auto">
          <a:xfrm>
            <a:off x="4495800" y="1447800"/>
            <a:ext cx="4419600" cy="281463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endParaRPr lang="ru-RU"/>
          </a:p>
        </p:txBody>
      </p:sp>
      <p:sp>
        <p:nvSpPr>
          <p:cNvPr id="12291" name="Rectangle 3"/>
          <p:cNvSpPr>
            <a:spLocks noGrp="1" noChangeArrowheads="1"/>
          </p:cNvSpPr>
          <p:nvPr>
            <p:ph type="body" idx="1"/>
          </p:nvPr>
        </p:nvSpPr>
        <p:spPr>
          <a:xfrm>
            <a:off x="0" y="5029200"/>
            <a:ext cx="9144000" cy="1828800"/>
          </a:xfrm>
        </p:spPr>
        <p:txBody>
          <a:bodyPr/>
          <a:lstStyle/>
          <a:p>
            <a:pPr>
              <a:lnSpc>
                <a:spcPct val="80000"/>
              </a:lnSpc>
            </a:pPr>
            <a:r>
              <a:rPr lang="ru-RU" sz="2000"/>
              <a:t>К сожалению, в современном обществе очень мало примеров, на которые могла бы ровняться наша молодежь. Даже среди взрослых все конфликты в основном решаются с помощью криков и кулаков, а, как известно дети копируют поведение взрослых, а в особенности своих родителей.... </a:t>
            </a:r>
            <a:br>
              <a:rPr lang="ru-RU" sz="2000"/>
            </a:br>
            <a:r>
              <a:rPr lang="ru-RU" sz="2000"/>
              <a:t/>
            </a:r>
            <a:br>
              <a:rPr lang="ru-RU" sz="2000"/>
            </a:br>
            <a:endParaRPr lang="ru-RU" sz="2000"/>
          </a:p>
        </p:txBody>
      </p:sp>
      <p:pic>
        <p:nvPicPr>
          <p:cNvPr id="12293" name="Picture 5" descr="родител"/>
          <p:cNvPicPr>
            <a:picLocks noChangeAspect="1" noChangeArrowheads="1"/>
          </p:cNvPicPr>
          <p:nvPr/>
        </p:nvPicPr>
        <p:blipFill>
          <a:blip r:embed="rId2"/>
          <a:srcRect/>
          <a:stretch>
            <a:fillRect/>
          </a:stretch>
        </p:blipFill>
        <p:spPr bwMode="auto">
          <a:xfrm>
            <a:off x="1828800" y="457200"/>
            <a:ext cx="6305550" cy="4535488"/>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274638"/>
            <a:ext cx="8229600" cy="2163762"/>
          </a:xfrm>
        </p:spPr>
        <p:txBody>
          <a:bodyPr/>
          <a:lstStyle/>
          <a:p>
            <a:r>
              <a:rPr lang="ru-RU" sz="4000"/>
              <a:t>каковы же причины подростковых драк?... </a:t>
            </a:r>
            <a:br>
              <a:rPr lang="ru-RU" sz="4000"/>
            </a:br>
            <a:r>
              <a:rPr lang="ru-RU" sz="4000"/>
              <a:t/>
            </a:r>
            <a:br>
              <a:rPr lang="ru-RU" sz="4000"/>
            </a:br>
            <a:endParaRPr lang="ru-RU" sz="4000"/>
          </a:p>
        </p:txBody>
      </p:sp>
      <p:sp>
        <p:nvSpPr>
          <p:cNvPr id="13315" name="Rectangle 3"/>
          <p:cNvSpPr>
            <a:spLocks noGrp="1" noChangeArrowheads="1"/>
          </p:cNvSpPr>
          <p:nvPr>
            <p:ph type="body" idx="1"/>
          </p:nvPr>
        </p:nvSpPr>
        <p:spPr>
          <a:xfrm>
            <a:off x="0" y="4770438"/>
            <a:ext cx="8839200" cy="2087562"/>
          </a:xfrm>
        </p:spPr>
        <p:txBody>
          <a:bodyPr/>
          <a:lstStyle/>
          <a:p>
            <a:pPr>
              <a:lnSpc>
                <a:spcPct val="80000"/>
              </a:lnSpc>
            </a:pPr>
            <a:r>
              <a:rPr lang="ru-RU" sz="2000"/>
              <a:t>Психологи попытались выяснить это и пришли к следующим выводам, что, во-первых большинство действий, которые попадают под уголовный кодекс, на самом деле являются нестандартными ситуациями, своего рода приключениями для самих детей... </a:t>
            </a:r>
            <a:br>
              <a:rPr lang="ru-RU" sz="2000"/>
            </a:br>
            <a:r>
              <a:rPr lang="ru-RU" sz="2000"/>
              <a:t/>
            </a:r>
            <a:br>
              <a:rPr lang="ru-RU" sz="2000"/>
            </a:br>
            <a:endParaRPr lang="ru-RU" sz="2000"/>
          </a:p>
        </p:txBody>
      </p:sp>
      <p:pic>
        <p:nvPicPr>
          <p:cNvPr id="13317" name="Picture 5" descr="Любовь Marta-club.ru"/>
          <p:cNvPicPr>
            <a:picLocks noChangeAspect="1" noChangeArrowheads="1"/>
          </p:cNvPicPr>
          <p:nvPr/>
        </p:nvPicPr>
        <p:blipFill>
          <a:blip r:embed="rId2"/>
          <a:srcRect/>
          <a:stretch>
            <a:fillRect/>
          </a:stretch>
        </p:blipFill>
        <p:spPr bwMode="auto">
          <a:xfrm>
            <a:off x="2286000" y="1524000"/>
            <a:ext cx="4724400" cy="314801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endParaRPr lang="ru-RU"/>
          </a:p>
        </p:txBody>
      </p:sp>
      <p:sp>
        <p:nvSpPr>
          <p:cNvPr id="14339" name="Rectangle 3"/>
          <p:cNvSpPr>
            <a:spLocks noGrp="1" noChangeArrowheads="1"/>
          </p:cNvSpPr>
          <p:nvPr>
            <p:ph type="body" idx="1"/>
          </p:nvPr>
        </p:nvSpPr>
        <p:spPr>
          <a:xfrm>
            <a:off x="0" y="4953000"/>
            <a:ext cx="9144000" cy="1630363"/>
          </a:xfrm>
        </p:spPr>
        <p:txBody>
          <a:bodyPr/>
          <a:lstStyle/>
          <a:p>
            <a:pPr>
              <a:lnSpc>
                <a:spcPct val="80000"/>
              </a:lnSpc>
            </a:pPr>
            <a:r>
              <a:rPr lang="ru-RU" sz="2000"/>
              <a:t>Они не воспринимают обычную драку как что то уголовно наказуемое и порой сами не осознают, какой урон здоровью, а то и жизни могут нанести своему оппоненту. Детские драки считаются самыми жестокими и агрессивными, даже по сравнению со взрослыми. ... </a:t>
            </a:r>
            <a:br>
              <a:rPr lang="ru-RU" sz="2000"/>
            </a:br>
            <a:r>
              <a:rPr lang="ru-RU" sz="2000"/>
              <a:t/>
            </a:r>
            <a:br>
              <a:rPr lang="ru-RU" sz="2000"/>
            </a:br>
            <a:endParaRPr lang="ru-RU" sz="2000"/>
          </a:p>
        </p:txBody>
      </p:sp>
      <p:pic>
        <p:nvPicPr>
          <p:cNvPr id="14341" name="Picture 5" descr="Новости http://ru.rpl.net.ua/. Последние Новости Украины, поиск новостей, обмен и продажа новостного трафика. Станьте партнером"/>
          <p:cNvPicPr>
            <a:picLocks noChangeAspect="1" noChangeArrowheads="1"/>
          </p:cNvPicPr>
          <p:nvPr/>
        </p:nvPicPr>
        <p:blipFill>
          <a:blip r:embed="rId2"/>
          <a:srcRect/>
          <a:stretch>
            <a:fillRect/>
          </a:stretch>
        </p:blipFill>
        <p:spPr bwMode="auto">
          <a:xfrm>
            <a:off x="1447800" y="381000"/>
            <a:ext cx="6096000" cy="4572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endParaRPr lang="ru-RU"/>
          </a:p>
        </p:txBody>
      </p:sp>
      <p:sp>
        <p:nvSpPr>
          <p:cNvPr id="15363" name="Rectangle 3"/>
          <p:cNvSpPr>
            <a:spLocks noGrp="1" noChangeArrowheads="1"/>
          </p:cNvSpPr>
          <p:nvPr>
            <p:ph type="body" idx="1"/>
          </p:nvPr>
        </p:nvSpPr>
        <p:spPr>
          <a:xfrm>
            <a:off x="228600" y="4495800"/>
            <a:ext cx="8458200" cy="2133600"/>
          </a:xfrm>
        </p:spPr>
        <p:txBody>
          <a:bodyPr/>
          <a:lstStyle/>
          <a:p>
            <a:pPr>
              <a:lnSpc>
                <a:spcPct val="80000"/>
              </a:lnSpc>
            </a:pPr>
            <a:r>
              <a:rPr lang="ru-RU" sz="2000" b="1"/>
              <a:t>Для детей это своего рода игра, тем более что современные дети очень много времени уделяют компьютерным играм, и не каким-нибудь «бродилкам», а скорее «стрелялкам» и «убивалкам» с монстрами и демонами. Порой они просто не видят границы между реальной жизнью и виртуальной, продолжая свою игру.... </a:t>
            </a:r>
            <a:br>
              <a:rPr lang="ru-RU" sz="2000" b="1"/>
            </a:br>
            <a:r>
              <a:rPr lang="ru-RU" sz="2000" b="1"/>
              <a:t/>
            </a:r>
            <a:br>
              <a:rPr lang="ru-RU" sz="2000" b="1"/>
            </a:br>
            <a:endParaRPr lang="ru-RU" sz="2000" b="1"/>
          </a:p>
        </p:txBody>
      </p:sp>
      <p:pic>
        <p:nvPicPr>
          <p:cNvPr id="15365" name="Picture 5" descr="08_11_2013_08_40_59_91045a355e58b52467043d1c87b3e347-501x332"/>
          <p:cNvPicPr>
            <a:picLocks noChangeAspect="1" noChangeArrowheads="1"/>
          </p:cNvPicPr>
          <p:nvPr/>
        </p:nvPicPr>
        <p:blipFill>
          <a:blip r:embed="rId2"/>
          <a:srcRect/>
          <a:stretch>
            <a:fillRect/>
          </a:stretch>
        </p:blipFill>
        <p:spPr bwMode="auto">
          <a:xfrm>
            <a:off x="1600200" y="228600"/>
            <a:ext cx="6248400" cy="41402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endParaRPr lang="ru-RU"/>
          </a:p>
        </p:txBody>
      </p:sp>
      <p:sp>
        <p:nvSpPr>
          <p:cNvPr id="16387" name="Rectangle 3"/>
          <p:cNvSpPr>
            <a:spLocks noGrp="1" noChangeArrowheads="1"/>
          </p:cNvSpPr>
          <p:nvPr>
            <p:ph type="body" idx="1"/>
          </p:nvPr>
        </p:nvSpPr>
        <p:spPr>
          <a:xfrm>
            <a:off x="0" y="4999038"/>
            <a:ext cx="9144000" cy="1858962"/>
          </a:xfrm>
        </p:spPr>
        <p:txBody>
          <a:bodyPr/>
          <a:lstStyle/>
          <a:p>
            <a:pPr>
              <a:lnSpc>
                <a:spcPct val="80000"/>
              </a:lnSpc>
            </a:pPr>
            <a:r>
              <a:rPr lang="ru-RU" sz="2400"/>
              <a:t>Очень часто с помощью кулаков подростки решают проблемы личностного характера, такие как лидерство в классе, завоевание признания и внимания со стороны окружающих. С помощью драк они пытаются установить рамки своей выносливости.... </a:t>
            </a:r>
            <a:br>
              <a:rPr lang="ru-RU" sz="2400"/>
            </a:br>
            <a:endParaRPr lang="ru-RU" sz="2400"/>
          </a:p>
        </p:txBody>
      </p:sp>
      <p:pic>
        <p:nvPicPr>
          <p:cNvPr id="16389" name="Picture 5" descr="Архив материалов - Персональный сайт"/>
          <p:cNvPicPr>
            <a:picLocks noChangeAspect="1" noChangeArrowheads="1"/>
          </p:cNvPicPr>
          <p:nvPr/>
        </p:nvPicPr>
        <p:blipFill>
          <a:blip r:embed="rId2"/>
          <a:srcRect/>
          <a:stretch>
            <a:fillRect/>
          </a:stretch>
        </p:blipFill>
        <p:spPr bwMode="auto">
          <a:xfrm>
            <a:off x="1371600" y="304800"/>
            <a:ext cx="6819900" cy="4721225"/>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ru-RU" sz="4000"/>
              <a:t>Причины возникновения драк со стороны подростков,..</a:t>
            </a:r>
          </a:p>
        </p:txBody>
      </p:sp>
      <p:sp>
        <p:nvSpPr>
          <p:cNvPr id="17411" name="Rectangle 3"/>
          <p:cNvSpPr>
            <a:spLocks noGrp="1" noChangeArrowheads="1"/>
          </p:cNvSpPr>
          <p:nvPr>
            <p:ph type="body" idx="1"/>
          </p:nvPr>
        </p:nvSpPr>
        <p:spPr>
          <a:xfrm>
            <a:off x="0" y="1600200"/>
            <a:ext cx="4800600" cy="5029200"/>
          </a:xfrm>
        </p:spPr>
        <p:txBody>
          <a:bodyPr/>
          <a:lstStyle/>
          <a:p>
            <a:pPr>
              <a:lnSpc>
                <a:spcPct val="90000"/>
              </a:lnSpc>
            </a:pPr>
            <a:r>
              <a:rPr lang="ru-RU" sz="2800"/>
              <a:t>Основным толчком к драке они называют личностные оскорбления в свой адрес, защита собственного достоинства, самооборона, защита друга, который слабее либо просто хулиганские пристрастия.... </a:t>
            </a:r>
            <a:br>
              <a:rPr lang="ru-RU" sz="2800"/>
            </a:br>
            <a:r>
              <a:rPr lang="ru-RU" sz="2800"/>
              <a:t/>
            </a:r>
            <a:br>
              <a:rPr lang="ru-RU" sz="2800"/>
            </a:br>
            <a:endParaRPr lang="ru-RU" sz="2800"/>
          </a:p>
        </p:txBody>
      </p:sp>
      <p:pic>
        <p:nvPicPr>
          <p:cNvPr id="17413" name="Picture 5" descr="Психология Записи в рубрике Психология Дневник Таня Заречная : LiveInternet - Российский Сервис Онлайн-Дневников"/>
          <p:cNvPicPr>
            <a:picLocks noChangeAspect="1" noChangeArrowheads="1"/>
          </p:cNvPicPr>
          <p:nvPr/>
        </p:nvPicPr>
        <p:blipFill>
          <a:blip r:embed="rId2"/>
          <a:srcRect/>
          <a:stretch>
            <a:fillRect/>
          </a:stretch>
        </p:blipFill>
        <p:spPr bwMode="auto">
          <a:xfrm>
            <a:off x="5029200" y="1828800"/>
            <a:ext cx="3962400" cy="3962400"/>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endParaRPr lang="ru-RU"/>
          </a:p>
        </p:txBody>
      </p:sp>
      <p:sp>
        <p:nvSpPr>
          <p:cNvPr id="18435" name="Rectangle 3"/>
          <p:cNvSpPr>
            <a:spLocks noGrp="1" noChangeArrowheads="1"/>
          </p:cNvSpPr>
          <p:nvPr>
            <p:ph type="body" idx="1"/>
          </p:nvPr>
        </p:nvSpPr>
        <p:spPr>
          <a:xfrm>
            <a:off x="0" y="3581400"/>
            <a:ext cx="9144000" cy="3276600"/>
          </a:xfrm>
        </p:spPr>
        <p:txBody>
          <a:bodyPr/>
          <a:lstStyle/>
          <a:p>
            <a:pPr>
              <a:lnSpc>
                <a:spcPct val="90000"/>
              </a:lnSpc>
            </a:pPr>
            <a:r>
              <a:rPr lang="ru-RU"/>
              <a:t>Девушки совершенно не отступают в плане кулачных боев от своих друзей мальчиков. А женская драка еще более жестокая, чем мужская. Это факт. 11% девушек причиной драки называют ревность к своему молодому человеку. ...</a:t>
            </a:r>
            <a:r>
              <a:rPr lang="ru-RU" sz="2400"/>
              <a:t> </a:t>
            </a:r>
            <a:br>
              <a:rPr lang="ru-RU" sz="2400"/>
            </a:br>
            <a:r>
              <a:rPr lang="ru-RU" sz="2400"/>
              <a:t/>
            </a:r>
            <a:br>
              <a:rPr lang="ru-RU" sz="2400"/>
            </a:br>
            <a:endParaRPr lang="ru-RU" sz="2400"/>
          </a:p>
        </p:txBody>
      </p:sp>
      <p:pic>
        <p:nvPicPr>
          <p:cNvPr id="18437" name="Picture 5" descr="Дружба и ссоры между братьями и сестрами. Милосердие.ru"/>
          <p:cNvPicPr>
            <a:picLocks noChangeAspect="1" noChangeArrowheads="1"/>
          </p:cNvPicPr>
          <p:nvPr/>
        </p:nvPicPr>
        <p:blipFill>
          <a:blip r:embed="rId2"/>
          <a:srcRect/>
          <a:stretch>
            <a:fillRect/>
          </a:stretch>
        </p:blipFill>
        <p:spPr bwMode="auto">
          <a:xfrm>
            <a:off x="228600" y="228600"/>
            <a:ext cx="3810000" cy="2857500"/>
          </a:xfrm>
          <a:prstGeom prst="rect">
            <a:avLst/>
          </a:prstGeom>
          <a:noFill/>
        </p:spPr>
      </p:pic>
      <p:pic>
        <p:nvPicPr>
          <p:cNvPr id="18439" name="Picture 7" descr="Нимфетки становятся агрессивными :: Новости.TRELI.ru"/>
          <p:cNvPicPr>
            <a:picLocks noChangeAspect="1" noChangeArrowheads="1"/>
          </p:cNvPicPr>
          <p:nvPr/>
        </p:nvPicPr>
        <p:blipFill>
          <a:blip r:embed="rId3"/>
          <a:srcRect/>
          <a:stretch>
            <a:fillRect/>
          </a:stretch>
        </p:blipFill>
        <p:spPr bwMode="auto">
          <a:xfrm>
            <a:off x="4724400" y="304800"/>
            <a:ext cx="3514725" cy="28194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endParaRPr lang="ru-RU"/>
          </a:p>
        </p:txBody>
      </p:sp>
      <p:sp>
        <p:nvSpPr>
          <p:cNvPr id="19459" name="Rectangle 3"/>
          <p:cNvSpPr>
            <a:spLocks noGrp="1" noChangeArrowheads="1"/>
          </p:cNvSpPr>
          <p:nvPr>
            <p:ph type="body" idx="1"/>
          </p:nvPr>
        </p:nvSpPr>
        <p:spPr>
          <a:xfrm>
            <a:off x="457200" y="3810000"/>
            <a:ext cx="8305800" cy="3048000"/>
          </a:xfrm>
        </p:spPr>
        <p:txBody>
          <a:bodyPr/>
          <a:lstStyle/>
          <a:p>
            <a:pPr>
              <a:lnSpc>
                <a:spcPct val="80000"/>
              </a:lnSpc>
            </a:pPr>
            <a:r>
              <a:rPr lang="ru-RU" sz="2800" dirty="0"/>
              <a:t>Женская фантазия очень бурная </a:t>
            </a:r>
            <a:r>
              <a:rPr lang="ru-RU" sz="2800" dirty="0" smtClean="0"/>
              <a:t>вне </a:t>
            </a:r>
            <a:r>
              <a:rPr lang="ru-RU" sz="2800" dirty="0"/>
              <a:t>зависимости от возраста, то в зону риска попадает каждая девочка, которая поговорила, посмотрела или просто прошла мимо возлюбленного. Этого будет достаточно, чтобы девочки начали драку.... </a:t>
            </a:r>
            <a:br>
              <a:rPr lang="ru-RU" sz="2800" dirty="0"/>
            </a:br>
            <a:r>
              <a:rPr lang="ru-RU" sz="2800" dirty="0"/>
              <a:t/>
            </a:r>
            <a:br>
              <a:rPr lang="ru-RU" sz="2800" dirty="0"/>
            </a:br>
            <a:endParaRPr lang="ru-RU" sz="2800" dirty="0"/>
          </a:p>
        </p:txBody>
      </p:sp>
      <p:pic>
        <p:nvPicPr>
          <p:cNvPr id="19461" name="Picture 5" descr="Подростков, избивших сверстницу, осудили на Луганщине"/>
          <p:cNvPicPr>
            <a:picLocks noChangeAspect="1" noChangeArrowheads="1"/>
          </p:cNvPicPr>
          <p:nvPr/>
        </p:nvPicPr>
        <p:blipFill>
          <a:blip r:embed="rId2"/>
          <a:srcRect/>
          <a:stretch>
            <a:fillRect/>
          </a:stretch>
        </p:blipFill>
        <p:spPr bwMode="auto">
          <a:xfrm>
            <a:off x="1600200" y="0"/>
            <a:ext cx="5715000" cy="3800475"/>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endParaRPr lang="ru-RU"/>
          </a:p>
        </p:txBody>
      </p:sp>
      <p:sp>
        <p:nvSpPr>
          <p:cNvPr id="20483" name="Rectangle 3"/>
          <p:cNvSpPr>
            <a:spLocks noGrp="1" noChangeArrowheads="1"/>
          </p:cNvSpPr>
          <p:nvPr>
            <p:ph type="body" idx="1"/>
          </p:nvPr>
        </p:nvSpPr>
        <p:spPr>
          <a:xfrm>
            <a:off x="228600" y="4114800"/>
            <a:ext cx="8686800" cy="2544763"/>
          </a:xfrm>
        </p:spPr>
        <p:txBody>
          <a:bodyPr/>
          <a:lstStyle/>
          <a:p>
            <a:pPr>
              <a:lnSpc>
                <a:spcPct val="80000"/>
              </a:lnSpc>
            </a:pPr>
            <a:r>
              <a:rPr lang="ru-RU" sz="2000" dirty="0"/>
              <a:t>Решение о том, что все проблемы решаются драками ребенок принимает не самостоятельно. Все это он наблюдает вокруг себя. </a:t>
            </a:r>
            <a:r>
              <a:rPr lang="ru-RU" sz="2000" dirty="0">
                <a:solidFill>
                  <a:srgbClr val="C00000"/>
                </a:solidFill>
              </a:rPr>
              <a:t>В телевизоре постоянные фильмы с драками и убийствами, интернет переполнен жестокостью драк, а о видеоиграх и говорить просто не чего, и все это легкодоступно для просмотров наших детей. </a:t>
            </a:r>
            <a:r>
              <a:rPr lang="ru-RU" sz="2000" dirty="0"/>
              <a:t>Жизненные ценности людей терпят крах и постепенно меняются. ... </a:t>
            </a:r>
            <a:br>
              <a:rPr lang="ru-RU" sz="2000" dirty="0"/>
            </a:br>
            <a:r>
              <a:rPr lang="ru-RU" sz="2000" dirty="0"/>
              <a:t/>
            </a:r>
            <a:br>
              <a:rPr lang="ru-RU" sz="2000" dirty="0"/>
            </a:br>
            <a:endParaRPr lang="ru-RU" sz="2000" dirty="0"/>
          </a:p>
        </p:txBody>
      </p:sp>
      <p:pic>
        <p:nvPicPr>
          <p:cNvPr id="20485" name="Picture 5" descr="На Урале полицейских наказали за драку, завершившуюся убийством Русский Обозреватель"/>
          <p:cNvPicPr>
            <a:picLocks noChangeAspect="1" noChangeArrowheads="1"/>
          </p:cNvPicPr>
          <p:nvPr/>
        </p:nvPicPr>
        <p:blipFill>
          <a:blip r:embed="rId2"/>
          <a:srcRect/>
          <a:stretch>
            <a:fillRect/>
          </a:stretch>
        </p:blipFill>
        <p:spPr bwMode="auto">
          <a:xfrm>
            <a:off x="304800" y="0"/>
            <a:ext cx="3352800" cy="2944813"/>
          </a:xfrm>
          <a:prstGeom prst="rect">
            <a:avLst/>
          </a:prstGeom>
          <a:noFill/>
        </p:spPr>
      </p:pic>
      <p:pic>
        <p:nvPicPr>
          <p:cNvPr id="20487" name="Picture 7" descr="Массовая драка в Санкт-Петербурге &quot; Интернет-канал СПТВ Главное на Кубани, в России и в Мире"/>
          <p:cNvPicPr>
            <a:picLocks noChangeAspect="1" noChangeArrowheads="1"/>
          </p:cNvPicPr>
          <p:nvPr/>
        </p:nvPicPr>
        <p:blipFill>
          <a:blip r:embed="rId3"/>
          <a:srcRect/>
          <a:stretch>
            <a:fillRect/>
          </a:stretch>
        </p:blipFill>
        <p:spPr bwMode="auto">
          <a:xfrm>
            <a:off x="3886200" y="228600"/>
            <a:ext cx="4762500" cy="357187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endParaRPr lang="ru-RU"/>
          </a:p>
        </p:txBody>
      </p:sp>
      <p:sp>
        <p:nvSpPr>
          <p:cNvPr id="21507" name="Rectangle 3"/>
          <p:cNvSpPr>
            <a:spLocks noGrp="1" noChangeArrowheads="1"/>
          </p:cNvSpPr>
          <p:nvPr>
            <p:ph type="body" idx="1"/>
          </p:nvPr>
        </p:nvSpPr>
        <p:spPr>
          <a:xfrm>
            <a:off x="-228600" y="4724400"/>
            <a:ext cx="9372600" cy="2468563"/>
          </a:xfrm>
        </p:spPr>
        <p:txBody>
          <a:bodyPr/>
          <a:lstStyle/>
          <a:p>
            <a:pPr>
              <a:lnSpc>
                <a:spcPct val="80000"/>
              </a:lnSpc>
            </a:pPr>
            <a:r>
              <a:rPr lang="ru-RU" sz="2000"/>
              <a:t>Сейчас в приоритете сила, жестокость и умение подавлять себе людей, а если все эти качества есть у подростка – то это гремучая смесь, которая впоследствии может привести к уголовной ответственности. Ученые выяснили, что количество сцен насилия на телеканалах к вечеру значительно увеличивается, а именно в вечернее время дети усаживаются перед телевизорами.... </a:t>
            </a:r>
            <a:br>
              <a:rPr lang="ru-RU" sz="2000"/>
            </a:br>
            <a:r>
              <a:rPr lang="ru-RU" sz="2000"/>
              <a:t/>
            </a:r>
            <a:br>
              <a:rPr lang="ru-RU" sz="2000"/>
            </a:br>
            <a:endParaRPr lang="ru-RU" sz="2000"/>
          </a:p>
        </p:txBody>
      </p:sp>
      <p:pic>
        <p:nvPicPr>
          <p:cNvPr id="21509" name="Picture 5" descr="18e1807d60c8fc32f304b851d99214af-501x332"/>
          <p:cNvPicPr>
            <a:picLocks noChangeAspect="1" noChangeArrowheads="1"/>
          </p:cNvPicPr>
          <p:nvPr/>
        </p:nvPicPr>
        <p:blipFill>
          <a:blip r:embed="rId2"/>
          <a:srcRect/>
          <a:stretch>
            <a:fillRect/>
          </a:stretch>
        </p:blipFill>
        <p:spPr bwMode="auto">
          <a:xfrm>
            <a:off x="1143000" y="228600"/>
            <a:ext cx="6858000" cy="4545013"/>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endParaRPr lang="ru-RU"/>
          </a:p>
        </p:txBody>
      </p:sp>
      <p:sp>
        <p:nvSpPr>
          <p:cNvPr id="22531" name="Rectangle 3"/>
          <p:cNvSpPr>
            <a:spLocks noGrp="1" noChangeArrowheads="1"/>
          </p:cNvSpPr>
          <p:nvPr>
            <p:ph type="body" idx="1"/>
          </p:nvPr>
        </p:nvSpPr>
        <p:spPr>
          <a:xfrm>
            <a:off x="0" y="609600"/>
            <a:ext cx="4191000" cy="6019800"/>
          </a:xfrm>
        </p:spPr>
        <p:txBody>
          <a:bodyPr/>
          <a:lstStyle/>
          <a:p>
            <a:r>
              <a:rPr lang="ru-RU"/>
              <a:t>Еще одной практически глобальной проблемой среди школьников является алкоголь, который также приводит к дракам.</a:t>
            </a:r>
            <a:br>
              <a:rPr lang="ru-RU"/>
            </a:br>
            <a:r>
              <a:rPr lang="ru-RU"/>
              <a:t/>
            </a:r>
            <a:br>
              <a:rPr lang="ru-RU"/>
            </a:br>
            <a:endParaRPr lang="ru-RU"/>
          </a:p>
        </p:txBody>
      </p:sp>
      <p:pic>
        <p:nvPicPr>
          <p:cNvPr id="22533" name="Picture 5" descr="Детский алкоголизм - Фото 12482/23"/>
          <p:cNvPicPr>
            <a:picLocks noChangeAspect="1" noChangeArrowheads="1"/>
          </p:cNvPicPr>
          <p:nvPr/>
        </p:nvPicPr>
        <p:blipFill>
          <a:blip r:embed="rId2"/>
          <a:srcRect/>
          <a:stretch>
            <a:fillRect/>
          </a:stretch>
        </p:blipFill>
        <p:spPr bwMode="auto">
          <a:xfrm>
            <a:off x="5486400" y="304800"/>
            <a:ext cx="3171825" cy="3171825"/>
          </a:xfrm>
          <a:prstGeom prst="rect">
            <a:avLst/>
          </a:prstGeom>
          <a:noFill/>
        </p:spPr>
      </p:pic>
      <p:pic>
        <p:nvPicPr>
          <p:cNvPr id="22535" name="Picture 7" descr="Власть игнорирует проблему роста алкоголизма среди молодежи - эксперт - ГолосUA"/>
          <p:cNvPicPr>
            <a:picLocks noChangeAspect="1" noChangeArrowheads="1"/>
          </p:cNvPicPr>
          <p:nvPr/>
        </p:nvPicPr>
        <p:blipFill>
          <a:blip r:embed="rId3"/>
          <a:srcRect/>
          <a:stretch>
            <a:fillRect/>
          </a:stretch>
        </p:blipFill>
        <p:spPr bwMode="auto">
          <a:xfrm>
            <a:off x="5029200" y="3810000"/>
            <a:ext cx="3886200" cy="269875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endParaRPr lang="ru-RU"/>
          </a:p>
        </p:txBody>
      </p:sp>
      <p:sp>
        <p:nvSpPr>
          <p:cNvPr id="23555" name="Rectangle 3"/>
          <p:cNvSpPr>
            <a:spLocks noGrp="1" noChangeArrowheads="1"/>
          </p:cNvSpPr>
          <p:nvPr>
            <p:ph type="body" idx="1"/>
          </p:nvPr>
        </p:nvSpPr>
        <p:spPr>
          <a:xfrm>
            <a:off x="0" y="4160838"/>
            <a:ext cx="9144000" cy="2697162"/>
          </a:xfrm>
        </p:spPr>
        <p:txBody>
          <a:bodyPr/>
          <a:lstStyle/>
          <a:p>
            <a:pPr>
              <a:lnSpc>
                <a:spcPct val="80000"/>
              </a:lnSpc>
            </a:pPr>
            <a:r>
              <a:rPr lang="ru-RU" sz="2400"/>
              <a:t>Под воздействием спиртного детский организм практически теряет контроль над разумом и в такие моменты чаще всего, и происходят жестокие избиения сверстников. По опросу среди подростков 61% детей признались в том, что употребляют алкоголь хотя бы раз в неделю и учувствуют в драках при каждой «попойке».... </a:t>
            </a:r>
            <a:br>
              <a:rPr lang="ru-RU" sz="2400"/>
            </a:br>
            <a:r>
              <a:rPr lang="ru-RU" sz="2400"/>
              <a:t/>
            </a:r>
            <a:br>
              <a:rPr lang="ru-RU" sz="2400"/>
            </a:br>
            <a:endParaRPr lang="ru-RU" sz="2400"/>
          </a:p>
        </p:txBody>
      </p:sp>
      <p:pic>
        <p:nvPicPr>
          <p:cNvPr id="23557" name="Picture 5" descr="впервые закуривали Трезвое слово"/>
          <p:cNvPicPr>
            <a:picLocks noChangeAspect="1" noChangeArrowheads="1"/>
          </p:cNvPicPr>
          <p:nvPr/>
        </p:nvPicPr>
        <p:blipFill>
          <a:blip r:embed="rId2"/>
          <a:srcRect/>
          <a:stretch>
            <a:fillRect/>
          </a:stretch>
        </p:blipFill>
        <p:spPr bwMode="auto">
          <a:xfrm>
            <a:off x="381000" y="228600"/>
            <a:ext cx="3886200" cy="3543300"/>
          </a:xfrm>
          <a:prstGeom prst="rect">
            <a:avLst/>
          </a:prstGeom>
          <a:noFill/>
        </p:spPr>
      </p:pic>
      <p:pic>
        <p:nvPicPr>
          <p:cNvPr id="23559" name="Picture 7" descr="Алексей Редёлкин"/>
          <p:cNvPicPr>
            <a:picLocks noChangeAspect="1" noChangeArrowheads="1"/>
          </p:cNvPicPr>
          <p:nvPr/>
        </p:nvPicPr>
        <p:blipFill>
          <a:blip r:embed="rId3"/>
          <a:srcRect/>
          <a:stretch>
            <a:fillRect/>
          </a:stretch>
        </p:blipFill>
        <p:spPr bwMode="auto">
          <a:xfrm>
            <a:off x="4419600" y="533400"/>
            <a:ext cx="4476750" cy="33528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endParaRPr lang="ru-RU"/>
          </a:p>
        </p:txBody>
      </p:sp>
      <p:sp>
        <p:nvSpPr>
          <p:cNvPr id="24579" name="Rectangle 3"/>
          <p:cNvSpPr>
            <a:spLocks noGrp="1" noChangeArrowheads="1"/>
          </p:cNvSpPr>
          <p:nvPr>
            <p:ph type="body" idx="1"/>
          </p:nvPr>
        </p:nvSpPr>
        <p:spPr>
          <a:xfrm>
            <a:off x="228600" y="3962400"/>
            <a:ext cx="8610600" cy="2697163"/>
          </a:xfrm>
        </p:spPr>
        <p:txBody>
          <a:bodyPr/>
          <a:lstStyle/>
          <a:p>
            <a:pPr>
              <a:lnSpc>
                <a:spcPct val="90000"/>
              </a:lnSpc>
            </a:pPr>
            <a:r>
              <a:rPr lang="ru-RU" sz="2400"/>
              <a:t>К чему же могут привести такие драки? На этот вопрос точно ответить не может никто. В то время как один из участников драки показывает свое превосходство, избивая и унижая своего соперника второй, получает помимо физических травм еще и психологические. ... </a:t>
            </a:r>
            <a:br>
              <a:rPr lang="ru-RU" sz="2400"/>
            </a:br>
            <a:r>
              <a:rPr lang="ru-RU" sz="2400"/>
              <a:t/>
            </a:r>
            <a:br>
              <a:rPr lang="ru-RU" sz="2400"/>
            </a:br>
            <a:endParaRPr lang="ru-RU" sz="2400"/>
          </a:p>
        </p:txBody>
      </p:sp>
      <p:pic>
        <p:nvPicPr>
          <p:cNvPr id="24581" name="Picture 5" descr="С 1 октября в Мурманске заработает детская круглосуточная &quot;неотложная помощь&quot; / Хибины.com"/>
          <p:cNvPicPr>
            <a:picLocks noChangeAspect="1" noChangeArrowheads="1"/>
          </p:cNvPicPr>
          <p:nvPr/>
        </p:nvPicPr>
        <p:blipFill>
          <a:blip r:embed="rId2"/>
          <a:srcRect/>
          <a:stretch>
            <a:fillRect/>
          </a:stretch>
        </p:blipFill>
        <p:spPr bwMode="auto">
          <a:xfrm>
            <a:off x="533400" y="457200"/>
            <a:ext cx="8229600" cy="3248025"/>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endParaRPr lang="ru-RU"/>
          </a:p>
        </p:txBody>
      </p:sp>
      <p:sp>
        <p:nvSpPr>
          <p:cNvPr id="25603" name="Rectangle 3"/>
          <p:cNvSpPr>
            <a:spLocks noGrp="1" noChangeArrowheads="1"/>
          </p:cNvSpPr>
          <p:nvPr>
            <p:ph type="body" idx="1"/>
          </p:nvPr>
        </p:nvSpPr>
        <p:spPr>
          <a:xfrm>
            <a:off x="381000" y="4084638"/>
            <a:ext cx="8229600" cy="2773362"/>
          </a:xfrm>
        </p:spPr>
        <p:txBody>
          <a:bodyPr/>
          <a:lstStyle/>
          <a:p>
            <a:pPr>
              <a:lnSpc>
                <a:spcPct val="90000"/>
              </a:lnSpc>
            </a:pPr>
            <a:r>
              <a:rPr lang="ru-RU" sz="2400"/>
              <a:t>Детская психика может быть непредсказуемой и после таких унижений ребенок может не выдержать позора и в лучшем случае «отделятся легким испугом», а в худшем покончить с жизнью. Но психологический стресс происходит не только с тем, кого избивают, но и с тем, кто бьет. </a:t>
            </a:r>
            <a:br>
              <a:rPr lang="ru-RU" sz="2400"/>
            </a:br>
            <a:r>
              <a:rPr lang="ru-RU" sz="2400"/>
              <a:t/>
            </a:r>
            <a:br>
              <a:rPr lang="ru-RU" sz="2400"/>
            </a:br>
            <a:endParaRPr lang="ru-RU" sz="2400"/>
          </a:p>
        </p:txBody>
      </p:sp>
      <p:pic>
        <p:nvPicPr>
          <p:cNvPr id="25607" name="Picture 7" descr="Смерть по неосторожности - Рязань: статьи - МК"/>
          <p:cNvPicPr>
            <a:picLocks noChangeAspect="1" noChangeArrowheads="1"/>
          </p:cNvPicPr>
          <p:nvPr/>
        </p:nvPicPr>
        <p:blipFill>
          <a:blip r:embed="rId2"/>
          <a:srcRect/>
          <a:stretch>
            <a:fillRect/>
          </a:stretch>
        </p:blipFill>
        <p:spPr bwMode="auto">
          <a:xfrm>
            <a:off x="304800" y="304800"/>
            <a:ext cx="2895600" cy="2530475"/>
          </a:xfrm>
          <a:prstGeom prst="rect">
            <a:avLst/>
          </a:prstGeom>
          <a:noFill/>
        </p:spPr>
      </p:pic>
      <p:pic>
        <p:nvPicPr>
          <p:cNvPr id="25609" name="Picture 9" descr="Упоротые мальчики &quot; онлайн видео ролик на XXL Порно"/>
          <p:cNvPicPr>
            <a:picLocks noChangeAspect="1" noChangeArrowheads="1"/>
          </p:cNvPicPr>
          <p:nvPr/>
        </p:nvPicPr>
        <p:blipFill>
          <a:blip r:embed="rId3"/>
          <a:srcRect b="14465"/>
          <a:stretch>
            <a:fillRect/>
          </a:stretch>
        </p:blipFill>
        <p:spPr bwMode="auto">
          <a:xfrm>
            <a:off x="3657600" y="304800"/>
            <a:ext cx="5486400" cy="3519488"/>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3"/>
          <p:cNvSpPr>
            <a:spLocks noGrp="1" noChangeArrowheads="1"/>
          </p:cNvSpPr>
          <p:nvPr>
            <p:ph type="body" idx="1"/>
          </p:nvPr>
        </p:nvSpPr>
        <p:spPr>
          <a:xfrm>
            <a:off x="0" y="838200"/>
            <a:ext cx="4191000" cy="5745163"/>
          </a:xfrm>
        </p:spPr>
        <p:txBody>
          <a:bodyPr/>
          <a:lstStyle/>
          <a:p>
            <a:r>
              <a:rPr lang="ru-RU" sz="2800"/>
              <a:t>Он думает, что все проблемы так легко решаются и вполне возможно что, получив моральное удовольствие от избиения один раз, такое может повторяться снова и снова.... </a:t>
            </a:r>
            <a:br>
              <a:rPr lang="ru-RU" sz="2800"/>
            </a:br>
            <a:r>
              <a:rPr lang="ru-RU" sz="2800"/>
              <a:t/>
            </a:r>
            <a:br>
              <a:rPr lang="ru-RU" sz="2800"/>
            </a:br>
            <a:endParaRPr lang="ru-RU" sz="2800"/>
          </a:p>
        </p:txBody>
      </p:sp>
      <p:pic>
        <p:nvPicPr>
          <p:cNvPr id="26629" name="Picture 5" descr="Подростковый суицид: А ваш ребенок думает о смерти? Аргументы и Факты"/>
          <p:cNvPicPr>
            <a:picLocks noChangeAspect="1" noChangeArrowheads="1"/>
          </p:cNvPicPr>
          <p:nvPr/>
        </p:nvPicPr>
        <p:blipFill>
          <a:blip r:embed="rId2"/>
          <a:srcRect/>
          <a:stretch>
            <a:fillRect/>
          </a:stretch>
        </p:blipFill>
        <p:spPr bwMode="auto">
          <a:xfrm>
            <a:off x="4191000" y="1295400"/>
            <a:ext cx="4953000" cy="3733800"/>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ru-RU"/>
              <a:t>Советы взрослым</a:t>
            </a:r>
          </a:p>
        </p:txBody>
      </p:sp>
      <p:sp>
        <p:nvSpPr>
          <p:cNvPr id="27651" name="Rectangle 3"/>
          <p:cNvSpPr>
            <a:spLocks noGrp="1" noChangeArrowheads="1"/>
          </p:cNvSpPr>
          <p:nvPr>
            <p:ph type="body" idx="1"/>
          </p:nvPr>
        </p:nvSpPr>
        <p:spPr>
          <a:xfrm>
            <a:off x="228600" y="1600200"/>
            <a:ext cx="4343400" cy="5257800"/>
          </a:xfrm>
        </p:spPr>
        <p:txBody>
          <a:bodyPr/>
          <a:lstStyle/>
          <a:p>
            <a:pPr>
              <a:lnSpc>
                <a:spcPct val="150000"/>
              </a:lnSpc>
            </a:pPr>
            <a:r>
              <a:rPr lang="ru-RU" sz="2400" dirty="0"/>
              <a:t>Взрослым необходимо помнить что для того чтобы предотвратить драки школьников необходимо </a:t>
            </a:r>
            <a:r>
              <a:rPr lang="ru-RU" sz="2400" dirty="0">
                <a:solidFill>
                  <a:srgbClr val="C00000"/>
                </a:solidFill>
              </a:rPr>
              <a:t>не оставаться равнодушным к детям. </a:t>
            </a:r>
            <a:r>
              <a:rPr lang="ru-RU" sz="2400" dirty="0"/>
              <a:t/>
            </a:r>
            <a:br>
              <a:rPr lang="ru-RU" sz="2400" dirty="0"/>
            </a:br>
            <a:r>
              <a:rPr lang="ru-RU" sz="2400" dirty="0"/>
              <a:t/>
            </a:r>
            <a:br>
              <a:rPr lang="ru-RU" sz="2400" dirty="0"/>
            </a:br>
            <a:endParaRPr lang="ru-RU" sz="2400" dirty="0"/>
          </a:p>
        </p:txBody>
      </p:sp>
      <p:pic>
        <p:nvPicPr>
          <p:cNvPr id="27653" name="Picture 5" descr="Когда тебя понимают - Интервенция на мою территорию"/>
          <p:cNvPicPr>
            <a:picLocks noChangeAspect="1" noChangeArrowheads="1"/>
          </p:cNvPicPr>
          <p:nvPr/>
        </p:nvPicPr>
        <p:blipFill>
          <a:blip r:embed="rId2"/>
          <a:srcRect/>
          <a:stretch>
            <a:fillRect/>
          </a:stretch>
        </p:blipFill>
        <p:spPr bwMode="auto">
          <a:xfrm>
            <a:off x="4800600" y="1295400"/>
            <a:ext cx="3581400" cy="2686050"/>
          </a:xfrm>
          <a:prstGeom prst="rect">
            <a:avLst/>
          </a:prstGeom>
          <a:noFill/>
        </p:spPr>
      </p:pic>
      <p:pic>
        <p:nvPicPr>
          <p:cNvPr id="27655" name="Picture 7" descr="Фотоклуб &quot;ZOOOM&quot; Галерея Дети - Фото: &quot;Серьёзный разговор с отцом&quot;"/>
          <p:cNvPicPr>
            <a:picLocks noChangeAspect="1" noChangeArrowheads="1"/>
          </p:cNvPicPr>
          <p:nvPr/>
        </p:nvPicPr>
        <p:blipFill>
          <a:blip r:embed="rId3" cstate="print"/>
          <a:srcRect/>
          <a:stretch>
            <a:fillRect/>
          </a:stretch>
        </p:blipFill>
        <p:spPr bwMode="auto">
          <a:xfrm>
            <a:off x="4876800" y="4191000"/>
            <a:ext cx="3667125" cy="2511425"/>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0" y="533400"/>
            <a:ext cx="4572000" cy="5592763"/>
          </a:xfrm>
        </p:spPr>
        <p:txBody>
          <a:bodyPr/>
          <a:lstStyle/>
          <a:p>
            <a:pPr>
              <a:lnSpc>
                <a:spcPct val="90000"/>
              </a:lnSpc>
            </a:pPr>
            <a:r>
              <a:rPr lang="ru-RU" sz="2800" dirty="0"/>
              <a:t>С ними </a:t>
            </a:r>
            <a:r>
              <a:rPr lang="ru-RU" sz="2800" dirty="0">
                <a:solidFill>
                  <a:srgbClr val="C00000"/>
                </a:solidFill>
              </a:rPr>
              <a:t>необходимо разговаривать, объяснять, как можно поступать, а как нет, и каким образом можно договориться мирно, не прибегая к кулачным боям</a:t>
            </a:r>
            <a:r>
              <a:rPr lang="ru-RU" sz="2800" dirty="0"/>
              <a:t>. Ребенка необходимо чем то занять, лучше если это будет какая то спортивная секция... </a:t>
            </a:r>
            <a:br>
              <a:rPr lang="ru-RU" sz="2800" dirty="0"/>
            </a:br>
            <a:r>
              <a:rPr lang="ru-RU" sz="2800" dirty="0"/>
              <a:t/>
            </a:r>
            <a:br>
              <a:rPr lang="ru-RU" sz="2800" dirty="0"/>
            </a:br>
            <a:endParaRPr lang="ru-RU" sz="2800" dirty="0"/>
          </a:p>
        </p:txBody>
      </p:sp>
      <p:pic>
        <p:nvPicPr>
          <p:cNvPr id="28677" name="Picture 5" descr="Как мужик гуся делил - Русские народные сказки - Детский уголок"/>
          <p:cNvPicPr>
            <a:picLocks noChangeAspect="1" noChangeArrowheads="1"/>
          </p:cNvPicPr>
          <p:nvPr/>
        </p:nvPicPr>
        <p:blipFill>
          <a:blip r:embed="rId2"/>
          <a:srcRect/>
          <a:stretch>
            <a:fillRect/>
          </a:stretch>
        </p:blipFill>
        <p:spPr bwMode="auto">
          <a:xfrm>
            <a:off x="4495800" y="304800"/>
            <a:ext cx="4133850" cy="2744788"/>
          </a:xfrm>
          <a:prstGeom prst="rect">
            <a:avLst/>
          </a:prstGeom>
          <a:noFill/>
        </p:spPr>
      </p:pic>
      <p:pic>
        <p:nvPicPr>
          <p:cNvPr id="28679" name="Picture 7" descr="i?id=d084845bbcbc152bd6b9d4dea22b5cb4-80-144&amp;n=21"/>
          <p:cNvPicPr>
            <a:picLocks noChangeAspect="1" noChangeArrowheads="1"/>
          </p:cNvPicPr>
          <p:nvPr/>
        </p:nvPicPr>
        <p:blipFill>
          <a:blip r:embed="rId3"/>
          <a:srcRect/>
          <a:stretch>
            <a:fillRect/>
          </a:stretch>
        </p:blipFill>
        <p:spPr bwMode="auto">
          <a:xfrm>
            <a:off x="4419600" y="3124200"/>
            <a:ext cx="2162175" cy="1428750"/>
          </a:xfrm>
          <a:prstGeom prst="rect">
            <a:avLst/>
          </a:prstGeom>
          <a:noFill/>
        </p:spPr>
      </p:pic>
      <p:pic>
        <p:nvPicPr>
          <p:cNvPr id="28681" name="Picture 9" descr="Футбол Спорт во Фрязино"/>
          <p:cNvPicPr>
            <a:picLocks noChangeAspect="1" noChangeArrowheads="1"/>
          </p:cNvPicPr>
          <p:nvPr/>
        </p:nvPicPr>
        <p:blipFill>
          <a:blip r:embed="rId4"/>
          <a:srcRect/>
          <a:stretch>
            <a:fillRect/>
          </a:stretch>
        </p:blipFill>
        <p:spPr bwMode="auto">
          <a:xfrm>
            <a:off x="6848475" y="3200400"/>
            <a:ext cx="2295525" cy="1843088"/>
          </a:xfrm>
          <a:prstGeom prst="rect">
            <a:avLst/>
          </a:prstGeom>
          <a:noFill/>
        </p:spPr>
      </p:pic>
      <p:pic>
        <p:nvPicPr>
          <p:cNvPr id="28683" name="Picture 11" descr="P1010030"/>
          <p:cNvPicPr>
            <a:picLocks noChangeAspect="1" noChangeArrowheads="1"/>
          </p:cNvPicPr>
          <p:nvPr/>
        </p:nvPicPr>
        <p:blipFill>
          <a:blip r:embed="rId5"/>
          <a:srcRect/>
          <a:stretch>
            <a:fillRect/>
          </a:stretch>
        </p:blipFill>
        <p:spPr bwMode="auto">
          <a:xfrm>
            <a:off x="4343400" y="4724400"/>
            <a:ext cx="2400300" cy="1800225"/>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endParaRPr lang="ru-RU"/>
          </a:p>
        </p:txBody>
      </p:sp>
      <p:sp>
        <p:nvSpPr>
          <p:cNvPr id="29699" name="Rectangle 3"/>
          <p:cNvSpPr>
            <a:spLocks noGrp="1" noChangeArrowheads="1"/>
          </p:cNvSpPr>
          <p:nvPr>
            <p:ph type="body" idx="1"/>
          </p:nvPr>
        </p:nvSpPr>
        <p:spPr>
          <a:xfrm>
            <a:off x="381000" y="4800600"/>
            <a:ext cx="8229600" cy="1858963"/>
          </a:xfrm>
        </p:spPr>
        <p:txBody>
          <a:bodyPr/>
          <a:lstStyle/>
          <a:p>
            <a:pPr>
              <a:lnSpc>
                <a:spcPct val="150000"/>
              </a:lnSpc>
            </a:pPr>
            <a:r>
              <a:rPr lang="ru-RU" sz="2400" dirty="0"/>
              <a:t>Подростку необходимо объяснить, что существуют методы разрешения спорных ситуаций, в которых можно обойтись и без рукоприкладства. </a:t>
            </a:r>
            <a:br>
              <a:rPr lang="ru-RU" sz="2400" dirty="0"/>
            </a:br>
            <a:r>
              <a:rPr lang="ru-RU" sz="2400" dirty="0"/>
              <a:t/>
            </a:r>
            <a:br>
              <a:rPr lang="ru-RU" sz="2400" dirty="0"/>
            </a:br>
            <a:endParaRPr lang="ru-RU" sz="2400" dirty="0"/>
          </a:p>
        </p:txBody>
      </p:sp>
      <p:pic>
        <p:nvPicPr>
          <p:cNvPr id="29701" name="Picture 5" descr="Фотография Разговор по секрету, автор Татьяна Шабанова"/>
          <p:cNvPicPr>
            <a:picLocks noChangeAspect="1" noChangeArrowheads="1"/>
          </p:cNvPicPr>
          <p:nvPr/>
        </p:nvPicPr>
        <p:blipFill>
          <a:blip r:embed="rId2"/>
          <a:srcRect/>
          <a:stretch>
            <a:fillRect/>
          </a:stretch>
        </p:blipFill>
        <p:spPr bwMode="auto">
          <a:xfrm>
            <a:off x="0" y="152400"/>
            <a:ext cx="5029200" cy="3351213"/>
          </a:xfrm>
          <a:prstGeom prst="rect">
            <a:avLst/>
          </a:prstGeom>
          <a:noFill/>
        </p:spPr>
      </p:pic>
      <p:pic>
        <p:nvPicPr>
          <p:cNvPr id="29703" name="Picture 7" descr="Мой Мир@Mail.Ru"/>
          <p:cNvPicPr>
            <a:picLocks noChangeAspect="1" noChangeArrowheads="1"/>
          </p:cNvPicPr>
          <p:nvPr/>
        </p:nvPicPr>
        <p:blipFill>
          <a:blip r:embed="rId3"/>
          <a:srcRect/>
          <a:stretch>
            <a:fillRect/>
          </a:stretch>
        </p:blipFill>
        <p:spPr bwMode="auto">
          <a:xfrm>
            <a:off x="4495800" y="1120775"/>
            <a:ext cx="4648200" cy="3348038"/>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endParaRPr lang="ru-RU"/>
          </a:p>
        </p:txBody>
      </p:sp>
      <p:sp>
        <p:nvSpPr>
          <p:cNvPr id="30723" name="Rectangle 3"/>
          <p:cNvSpPr>
            <a:spLocks noGrp="1" noChangeArrowheads="1"/>
          </p:cNvSpPr>
          <p:nvPr>
            <p:ph type="body" idx="1"/>
          </p:nvPr>
        </p:nvSpPr>
        <p:spPr>
          <a:xfrm>
            <a:off x="381000" y="4694238"/>
            <a:ext cx="8229600" cy="2163762"/>
          </a:xfrm>
        </p:spPr>
        <p:txBody>
          <a:bodyPr/>
          <a:lstStyle/>
          <a:p>
            <a:pPr>
              <a:lnSpc>
                <a:spcPct val="150000"/>
              </a:lnSpc>
            </a:pPr>
            <a:endParaRPr lang="ru-RU" sz="2400" dirty="0" smtClean="0"/>
          </a:p>
          <a:p>
            <a:pPr>
              <a:lnSpc>
                <a:spcPct val="150000"/>
              </a:lnSpc>
            </a:pPr>
            <a:r>
              <a:rPr lang="ru-RU" sz="2400" dirty="0" smtClean="0"/>
              <a:t>Все </a:t>
            </a:r>
            <a:r>
              <a:rPr lang="ru-RU" sz="2400" dirty="0"/>
              <a:t>необходимо решать тихим и мирным путем.... </a:t>
            </a:r>
            <a:br>
              <a:rPr lang="ru-RU" sz="2400" dirty="0"/>
            </a:br>
            <a:r>
              <a:rPr lang="ru-RU" sz="2400" dirty="0"/>
              <a:t/>
            </a:r>
            <a:br>
              <a:rPr lang="ru-RU" sz="2400" dirty="0"/>
            </a:br>
            <a:endParaRPr lang="ru-RU" sz="2400" dirty="0"/>
          </a:p>
        </p:txBody>
      </p:sp>
      <p:pic>
        <p:nvPicPr>
          <p:cNvPr id="30725" name="Picture 5" descr="208478ef6c9987ed501d34e6d08f9cfe-501x332"/>
          <p:cNvPicPr>
            <a:picLocks noChangeAspect="1" noChangeArrowheads="1"/>
          </p:cNvPicPr>
          <p:nvPr/>
        </p:nvPicPr>
        <p:blipFill>
          <a:blip r:embed="rId2"/>
          <a:srcRect/>
          <a:stretch>
            <a:fillRect/>
          </a:stretch>
        </p:blipFill>
        <p:spPr bwMode="auto">
          <a:xfrm>
            <a:off x="228600" y="0"/>
            <a:ext cx="4267200" cy="2828925"/>
          </a:xfrm>
          <a:prstGeom prst="rect">
            <a:avLst/>
          </a:prstGeom>
          <a:noFill/>
        </p:spPr>
      </p:pic>
      <p:pic>
        <p:nvPicPr>
          <p:cNvPr id="30727" name="Picture 7" descr="Беседа о вреде курения - Только новые учебники"/>
          <p:cNvPicPr>
            <a:picLocks noChangeAspect="1" noChangeArrowheads="1"/>
          </p:cNvPicPr>
          <p:nvPr/>
        </p:nvPicPr>
        <p:blipFill>
          <a:blip r:embed="rId3"/>
          <a:srcRect/>
          <a:stretch>
            <a:fillRect/>
          </a:stretch>
        </p:blipFill>
        <p:spPr bwMode="auto">
          <a:xfrm>
            <a:off x="4267200" y="1447800"/>
            <a:ext cx="4876800" cy="3249613"/>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endParaRPr lang="ru-RU"/>
          </a:p>
        </p:txBody>
      </p:sp>
      <p:sp>
        <p:nvSpPr>
          <p:cNvPr id="31747" name="Rectangle 3"/>
          <p:cNvSpPr>
            <a:spLocks noGrp="1" noChangeArrowheads="1"/>
          </p:cNvSpPr>
          <p:nvPr>
            <p:ph type="body" idx="1"/>
          </p:nvPr>
        </p:nvSpPr>
        <p:spPr>
          <a:xfrm>
            <a:off x="152400" y="4267200"/>
            <a:ext cx="8991600" cy="2316163"/>
          </a:xfrm>
        </p:spPr>
        <p:txBody>
          <a:bodyPr/>
          <a:lstStyle/>
          <a:p>
            <a:pPr>
              <a:lnSpc>
                <a:spcPct val="80000"/>
              </a:lnSpc>
            </a:pPr>
            <a:r>
              <a:rPr lang="ru-RU" sz="2400"/>
              <a:t>Если родители узнают, что в школе бьют ребенка, в первую очередь необходимо обратиться к учителю и руководителю школы. Необходимо не прибегать к насильственному методу, а постараться выяснить причины избиений и решить их мирным путем. ... </a:t>
            </a:r>
            <a:br>
              <a:rPr lang="ru-RU" sz="2400"/>
            </a:br>
            <a:r>
              <a:rPr lang="ru-RU" sz="2400"/>
              <a:t/>
            </a:r>
            <a:br>
              <a:rPr lang="ru-RU" sz="2400"/>
            </a:br>
            <a:endParaRPr lang="ru-RU" sz="2400"/>
          </a:p>
        </p:txBody>
      </p:sp>
      <p:pic>
        <p:nvPicPr>
          <p:cNvPr id="31749" name="Picture 5" descr="Гигиена девочек подростков"/>
          <p:cNvPicPr>
            <a:picLocks noChangeAspect="1" noChangeArrowheads="1"/>
          </p:cNvPicPr>
          <p:nvPr/>
        </p:nvPicPr>
        <p:blipFill>
          <a:blip r:embed="rId2"/>
          <a:srcRect/>
          <a:stretch>
            <a:fillRect/>
          </a:stretch>
        </p:blipFill>
        <p:spPr bwMode="auto">
          <a:xfrm>
            <a:off x="0" y="152400"/>
            <a:ext cx="4019550" cy="2974975"/>
          </a:xfrm>
          <a:prstGeom prst="rect">
            <a:avLst/>
          </a:prstGeom>
          <a:noFill/>
        </p:spPr>
      </p:pic>
      <p:pic>
        <p:nvPicPr>
          <p:cNvPr id="31751" name="Picture 7" descr="Ох уж эти взрослые, или 20 минут на разговор с учен"/>
          <p:cNvPicPr>
            <a:picLocks noChangeAspect="1" noChangeArrowheads="1"/>
          </p:cNvPicPr>
          <p:nvPr/>
        </p:nvPicPr>
        <p:blipFill>
          <a:blip r:embed="rId3" cstate="print"/>
          <a:srcRect/>
          <a:stretch>
            <a:fillRect/>
          </a:stretch>
        </p:blipFill>
        <p:spPr bwMode="auto">
          <a:xfrm>
            <a:off x="4419600" y="838200"/>
            <a:ext cx="4267200" cy="32004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3"/>
          <p:cNvSpPr>
            <a:spLocks noGrp="1" noChangeArrowheads="1"/>
          </p:cNvSpPr>
          <p:nvPr>
            <p:ph type="body" idx="1"/>
          </p:nvPr>
        </p:nvSpPr>
        <p:spPr>
          <a:xfrm>
            <a:off x="0" y="3932238"/>
            <a:ext cx="8229600" cy="2925762"/>
          </a:xfrm>
        </p:spPr>
        <p:txBody>
          <a:bodyPr/>
          <a:lstStyle/>
          <a:p>
            <a:pPr>
              <a:lnSpc>
                <a:spcPct val="90000"/>
              </a:lnSpc>
            </a:pPr>
            <a:r>
              <a:rPr lang="ru-RU" sz="2400"/>
              <a:t>Если же такое не происходит, либо побои повторяются, то только в этом случае можно обращается в полицию с заявлением о нанесении тяжких телесных повреждений. В зависимости от степени тяжести побоев будет назначена уголовная ответственность. ... </a:t>
            </a:r>
            <a:br>
              <a:rPr lang="ru-RU" sz="2400"/>
            </a:br>
            <a:r>
              <a:rPr lang="ru-RU" sz="2400"/>
              <a:t/>
            </a:r>
            <a:br>
              <a:rPr lang="ru-RU" sz="2400"/>
            </a:br>
            <a:endParaRPr lang="ru-RU" sz="2400"/>
          </a:p>
        </p:txBody>
      </p:sp>
      <p:pic>
        <p:nvPicPr>
          <p:cNvPr id="32773" name="Picture 5" descr="СМИ: трое кавказцев избили подростка во время футбольного матча Новости Саратова и области - Информационное агентство &quot;Взгляд-ин"/>
          <p:cNvPicPr>
            <a:picLocks noChangeAspect="1" noChangeArrowheads="1"/>
          </p:cNvPicPr>
          <p:nvPr/>
        </p:nvPicPr>
        <p:blipFill>
          <a:blip r:embed="rId2"/>
          <a:srcRect/>
          <a:stretch>
            <a:fillRect/>
          </a:stretch>
        </p:blipFill>
        <p:spPr bwMode="auto">
          <a:xfrm>
            <a:off x="381000" y="228600"/>
            <a:ext cx="3886200" cy="2574925"/>
          </a:xfrm>
          <a:prstGeom prst="rect">
            <a:avLst/>
          </a:prstGeom>
          <a:noFill/>
        </p:spPr>
      </p:pic>
      <p:pic>
        <p:nvPicPr>
          <p:cNvPr id="32775" name="Picture 7" descr="Мальчик, избитый сожителем своей матери, сегодня умер / ИА &quot;Амур.инфо&quot;, 27 мая 2011"/>
          <p:cNvPicPr>
            <a:picLocks noChangeAspect="1" noChangeArrowheads="1"/>
          </p:cNvPicPr>
          <p:nvPr/>
        </p:nvPicPr>
        <p:blipFill>
          <a:blip r:embed="rId3"/>
          <a:srcRect/>
          <a:stretch>
            <a:fillRect/>
          </a:stretch>
        </p:blipFill>
        <p:spPr bwMode="auto">
          <a:xfrm>
            <a:off x="3429000" y="228600"/>
            <a:ext cx="5029200" cy="3625850"/>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3"/>
          <p:cNvSpPr>
            <a:spLocks noGrp="1" noChangeArrowheads="1"/>
          </p:cNvSpPr>
          <p:nvPr>
            <p:ph type="body" idx="1"/>
          </p:nvPr>
        </p:nvSpPr>
        <p:spPr>
          <a:xfrm>
            <a:off x="0" y="0"/>
            <a:ext cx="4648200" cy="6858000"/>
          </a:xfrm>
        </p:spPr>
        <p:txBody>
          <a:bodyPr/>
          <a:lstStyle/>
          <a:p>
            <a:pPr>
              <a:lnSpc>
                <a:spcPct val="80000"/>
              </a:lnSpc>
            </a:pPr>
            <a:endParaRPr lang="ru-RU" sz="2800" dirty="0" smtClean="0"/>
          </a:p>
          <a:p>
            <a:pPr>
              <a:lnSpc>
                <a:spcPct val="80000"/>
              </a:lnSpc>
            </a:pPr>
            <a:r>
              <a:rPr lang="ru-RU" sz="2800" dirty="0" smtClean="0"/>
              <a:t>В </a:t>
            </a:r>
            <a:r>
              <a:rPr lang="ru-RU" sz="2800" dirty="0"/>
              <a:t>зависимости от степени тяжести побоев будет назначена уголовная ответственность. Уже с 14 лет учащиеся школ несут криминальную ответственность за содеянное. Помимо уголовной ответственности подросток может понести еще и гражданско-правовое наказание</a:t>
            </a:r>
            <a:r>
              <a:rPr lang="ru-RU" sz="2000" dirty="0"/>
              <a:t>. ... </a:t>
            </a:r>
            <a:br>
              <a:rPr lang="ru-RU" sz="2000" dirty="0"/>
            </a:br>
            <a:r>
              <a:rPr lang="ru-RU" sz="2000" dirty="0"/>
              <a:t/>
            </a:r>
            <a:br>
              <a:rPr lang="ru-RU" sz="2000" dirty="0"/>
            </a:br>
            <a:endParaRPr lang="ru-RU" sz="2000" dirty="0"/>
          </a:p>
        </p:txBody>
      </p:sp>
      <p:pic>
        <p:nvPicPr>
          <p:cNvPr id="33797" name="Picture 5" descr="Архив новостей за 26 мая 2011 года"/>
          <p:cNvPicPr>
            <a:picLocks noChangeAspect="1" noChangeArrowheads="1"/>
          </p:cNvPicPr>
          <p:nvPr/>
        </p:nvPicPr>
        <p:blipFill>
          <a:blip r:embed="rId2"/>
          <a:srcRect/>
          <a:stretch>
            <a:fillRect/>
          </a:stretch>
        </p:blipFill>
        <p:spPr bwMode="auto">
          <a:xfrm>
            <a:off x="4419600" y="1295400"/>
            <a:ext cx="4495800" cy="3371850"/>
          </a:xfrm>
          <a:prstGeom prst="rect">
            <a:avLst/>
          </a:prstGeom>
          <a:noFill/>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noChangeArrowheads="1"/>
          </p:cNvSpPr>
          <p:nvPr>
            <p:ph type="body" idx="1"/>
          </p:nvPr>
        </p:nvSpPr>
        <p:spPr>
          <a:xfrm>
            <a:off x="0" y="0"/>
            <a:ext cx="8839200" cy="4525963"/>
          </a:xfrm>
        </p:spPr>
        <p:txBody>
          <a:bodyPr/>
          <a:lstStyle/>
          <a:p>
            <a:r>
              <a:rPr lang="ru-RU"/>
              <a:t>Для этого необходимо будет обратиться в суд с гражданским иском о возмещении вреда. В этом случае возможно получить материальные средства на покрытие затрат на лечение, а также возмещение морального вреда.... </a:t>
            </a:r>
            <a:br>
              <a:rPr lang="ru-RU"/>
            </a:br>
            <a:endParaRPr lang="ru-RU"/>
          </a:p>
        </p:txBody>
      </p:sp>
      <p:pic>
        <p:nvPicPr>
          <p:cNvPr id="34821" name="Picture 5" descr="Большой передел мира (Страница 2748) - Политический раздел - Форум - Глобальная Авантюра"/>
          <p:cNvPicPr>
            <a:picLocks noChangeAspect="1" noChangeArrowheads="1"/>
          </p:cNvPicPr>
          <p:nvPr/>
        </p:nvPicPr>
        <p:blipFill>
          <a:blip r:embed="rId2"/>
          <a:srcRect/>
          <a:stretch>
            <a:fillRect/>
          </a:stretch>
        </p:blipFill>
        <p:spPr bwMode="auto">
          <a:xfrm>
            <a:off x="2286000" y="3048000"/>
            <a:ext cx="4648200" cy="348615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a:xfrm>
            <a:off x="0" y="381000"/>
            <a:ext cx="4495800" cy="6477000"/>
          </a:xfrm>
        </p:spPr>
        <p:txBody>
          <a:bodyPr/>
          <a:lstStyle/>
          <a:p>
            <a:r>
              <a:rPr lang="ru-RU"/>
              <a:t>В том случае, когда ребенку нет 14 лет на момент совершения хулиганских действий, то всю ответственность за содеянное возлагают на его родителей.... </a:t>
            </a:r>
            <a:br>
              <a:rPr lang="ru-RU"/>
            </a:br>
            <a:r>
              <a:rPr lang="ru-RU"/>
              <a:t/>
            </a:r>
            <a:br>
              <a:rPr lang="ru-RU"/>
            </a:br>
            <a:endParaRPr lang="ru-RU"/>
          </a:p>
        </p:txBody>
      </p:sp>
      <p:pic>
        <p:nvPicPr>
          <p:cNvPr id="35845" name="Picture 5" descr="Как нужно себя вести рядом с ребенком. - Статьи для родителей - Статьи - Статьи для родителей - Умка - Детский развивающий сайт"/>
          <p:cNvPicPr>
            <a:picLocks noChangeAspect="1" noChangeArrowheads="1"/>
          </p:cNvPicPr>
          <p:nvPr/>
        </p:nvPicPr>
        <p:blipFill>
          <a:blip r:embed="rId2"/>
          <a:srcRect/>
          <a:stretch>
            <a:fillRect/>
          </a:stretch>
        </p:blipFill>
        <p:spPr bwMode="auto">
          <a:xfrm>
            <a:off x="4724400" y="533400"/>
            <a:ext cx="3795713" cy="571500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endParaRPr lang="ru-RU"/>
          </a:p>
        </p:txBody>
      </p:sp>
      <p:sp>
        <p:nvSpPr>
          <p:cNvPr id="36867" name="Rectangle 3"/>
          <p:cNvSpPr>
            <a:spLocks noGrp="1" noChangeArrowheads="1"/>
          </p:cNvSpPr>
          <p:nvPr>
            <p:ph type="body" idx="1"/>
          </p:nvPr>
        </p:nvSpPr>
        <p:spPr>
          <a:xfrm>
            <a:off x="0" y="4114800"/>
            <a:ext cx="8915400" cy="2743200"/>
          </a:xfrm>
        </p:spPr>
        <p:txBody>
          <a:bodyPr/>
          <a:lstStyle/>
          <a:p>
            <a:pPr>
              <a:lnSpc>
                <a:spcPct val="90000"/>
              </a:lnSpc>
            </a:pPr>
            <a:r>
              <a:rPr lang="ru-RU" sz="2400" dirty="0"/>
              <a:t>На самом деле, стоит так удивляться подобному поведению подростков, </a:t>
            </a:r>
            <a:r>
              <a:rPr lang="ru-RU" sz="2400" dirty="0" smtClean="0"/>
              <a:t>ведь </a:t>
            </a:r>
            <a:r>
              <a:rPr lang="ru-RU" sz="2400" dirty="0"/>
              <a:t>они копируют поведение взрослых и обращаются друг с другом, так как это делают взрослые люди, которые их окружают. </a:t>
            </a:r>
            <a:r>
              <a:rPr lang="ru-RU" sz="2400" dirty="0">
                <a:solidFill>
                  <a:srgbClr val="C00000"/>
                </a:solidFill>
              </a:rPr>
              <a:t>Для того чтобы ребенок не становился агрессивным и не пытался всех вокруг втянуть в драку, необходима самая малость, уделять ему немного времени и говорить с ним. ... </a:t>
            </a:r>
            <a:r>
              <a:rPr lang="ru-RU" sz="2400" dirty="0"/>
              <a:t/>
            </a:r>
            <a:br>
              <a:rPr lang="ru-RU" sz="2400" dirty="0"/>
            </a:br>
            <a:r>
              <a:rPr lang="ru-RU" sz="2400" dirty="0"/>
              <a:t/>
            </a:r>
            <a:br>
              <a:rPr lang="ru-RU" sz="2400" dirty="0"/>
            </a:br>
            <a:endParaRPr lang="ru-RU" sz="2400" dirty="0"/>
          </a:p>
        </p:txBody>
      </p:sp>
      <p:pic>
        <p:nvPicPr>
          <p:cNvPr id="36869" name="Picture 5" descr="В Москве произошла массовая драка с участием граждан Армении - Minval.az"/>
          <p:cNvPicPr>
            <a:picLocks noChangeAspect="1" noChangeArrowheads="1"/>
          </p:cNvPicPr>
          <p:nvPr/>
        </p:nvPicPr>
        <p:blipFill>
          <a:blip r:embed="rId2"/>
          <a:srcRect/>
          <a:stretch>
            <a:fillRect/>
          </a:stretch>
        </p:blipFill>
        <p:spPr bwMode="auto">
          <a:xfrm>
            <a:off x="1828800" y="150813"/>
            <a:ext cx="5181600" cy="3906837"/>
          </a:xfrm>
          <a:prstGeom prst="rect">
            <a:avLst/>
          </a:prstGeom>
          <a:noFill/>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endParaRPr lang="ru-RU"/>
          </a:p>
        </p:txBody>
      </p:sp>
      <p:sp>
        <p:nvSpPr>
          <p:cNvPr id="37891" name="Rectangle 3"/>
          <p:cNvSpPr>
            <a:spLocks noGrp="1" noChangeArrowheads="1"/>
          </p:cNvSpPr>
          <p:nvPr>
            <p:ph type="body" idx="1"/>
          </p:nvPr>
        </p:nvSpPr>
        <p:spPr>
          <a:xfrm>
            <a:off x="0" y="4267200"/>
            <a:ext cx="9144000" cy="2392363"/>
          </a:xfrm>
        </p:spPr>
        <p:txBody>
          <a:bodyPr/>
          <a:lstStyle/>
          <a:p>
            <a:pPr>
              <a:lnSpc>
                <a:spcPct val="80000"/>
              </a:lnSpc>
            </a:pPr>
            <a:endParaRPr lang="ru-RU" sz="2800" dirty="0" smtClean="0"/>
          </a:p>
          <a:p>
            <a:pPr>
              <a:lnSpc>
                <a:spcPct val="80000"/>
              </a:lnSpc>
            </a:pPr>
            <a:r>
              <a:rPr lang="ru-RU" sz="2800" dirty="0" smtClean="0"/>
              <a:t>Дети </a:t>
            </a:r>
            <a:r>
              <a:rPr lang="ru-RU" sz="2800" dirty="0"/>
              <a:t>нуждаются в заботе и внимании от родителей, им не хватает тепла, и они стараются, заместит эти чувства чем-то другим, злясь на всех окружающих и ненавидя их.... </a:t>
            </a:r>
            <a:br>
              <a:rPr lang="ru-RU" sz="2800" dirty="0"/>
            </a:br>
            <a:r>
              <a:rPr lang="ru-RU" sz="2800" dirty="0"/>
              <a:t/>
            </a:r>
            <a:br>
              <a:rPr lang="ru-RU" sz="2800" dirty="0"/>
            </a:br>
            <a:endParaRPr lang="ru-RU" sz="2800" dirty="0"/>
          </a:p>
        </p:txBody>
      </p:sp>
      <p:pic>
        <p:nvPicPr>
          <p:cNvPr id="37893" name="Picture 5" descr="Может ли любовь сделать счастливыми наших детей? &quot; Weeq.ru"/>
          <p:cNvPicPr>
            <a:picLocks noChangeAspect="1" noChangeArrowheads="1"/>
          </p:cNvPicPr>
          <p:nvPr/>
        </p:nvPicPr>
        <p:blipFill>
          <a:blip r:embed="rId2"/>
          <a:srcRect/>
          <a:stretch>
            <a:fillRect/>
          </a:stretch>
        </p:blipFill>
        <p:spPr bwMode="auto">
          <a:xfrm>
            <a:off x="1752600" y="304800"/>
            <a:ext cx="5791200" cy="382905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endParaRPr lang="ru-RU"/>
          </a:p>
        </p:txBody>
      </p:sp>
      <p:sp>
        <p:nvSpPr>
          <p:cNvPr id="38915" name="Rectangle 3"/>
          <p:cNvSpPr>
            <a:spLocks noGrp="1" noChangeArrowheads="1"/>
          </p:cNvSpPr>
          <p:nvPr>
            <p:ph type="body" idx="1"/>
          </p:nvPr>
        </p:nvSpPr>
        <p:spPr>
          <a:xfrm>
            <a:off x="0" y="4160838"/>
            <a:ext cx="9144000" cy="2697162"/>
          </a:xfrm>
        </p:spPr>
        <p:txBody>
          <a:bodyPr/>
          <a:lstStyle/>
          <a:p>
            <a:pPr>
              <a:lnSpc>
                <a:spcPct val="90000"/>
              </a:lnSpc>
            </a:pPr>
            <a:endParaRPr lang="ru-RU" sz="2400" dirty="0" smtClean="0"/>
          </a:p>
          <a:p>
            <a:pPr>
              <a:lnSpc>
                <a:spcPct val="90000"/>
              </a:lnSpc>
            </a:pPr>
            <a:r>
              <a:rPr lang="ru-RU" sz="2400" dirty="0" smtClean="0"/>
              <a:t>Необходимо </a:t>
            </a:r>
            <a:r>
              <a:rPr lang="ru-RU" sz="2400" dirty="0"/>
              <a:t>любить своих детей и уделять им время, и тогда они будут отвечать тем же окружающему миру, и не будут доказывать свою правоту кулаками. Дети подвластны влиянию и только от взрослых зависит, какими они будут в будущем.... </a:t>
            </a:r>
            <a:br>
              <a:rPr lang="ru-RU" sz="2400" dirty="0"/>
            </a:br>
            <a:r>
              <a:rPr lang="ru-RU" sz="2400" dirty="0"/>
              <a:t/>
            </a:r>
            <a:br>
              <a:rPr lang="ru-RU" sz="2400" dirty="0"/>
            </a:br>
            <a:endParaRPr lang="ru-RU" sz="2400" dirty="0"/>
          </a:p>
        </p:txBody>
      </p:sp>
      <p:pic>
        <p:nvPicPr>
          <p:cNvPr id="38917" name="Picture 5" descr="Радиус Города"/>
          <p:cNvPicPr>
            <a:picLocks noChangeAspect="1" noChangeArrowheads="1"/>
          </p:cNvPicPr>
          <p:nvPr/>
        </p:nvPicPr>
        <p:blipFill>
          <a:blip r:embed="rId2"/>
          <a:srcRect/>
          <a:stretch>
            <a:fillRect/>
          </a:stretch>
        </p:blipFill>
        <p:spPr bwMode="auto">
          <a:xfrm>
            <a:off x="1524000" y="0"/>
            <a:ext cx="6629400" cy="4011613"/>
          </a:xfrm>
          <a:prstGeom prst="rect">
            <a:avLst/>
          </a:prstGeom>
          <a:noFill/>
        </p:spPr>
      </p:pic>
    </p:spTree>
  </p:cSld>
  <p:clrMapOvr>
    <a:masterClrMapping/>
  </p:clrMapOvr>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146</TotalTime>
  <Words>1397</Words>
  <Application>Microsoft PowerPoint</Application>
  <PresentationFormat>Экран (4:3)</PresentationFormat>
  <Paragraphs>43</Paragraphs>
  <Slides>35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35</vt:i4>
      </vt:variant>
    </vt:vector>
  </HeadingPairs>
  <TitlesOfParts>
    <vt:vector size="36" baseType="lpstr">
      <vt:lpstr>Оформление по умолчанию</vt:lpstr>
      <vt:lpstr>Школьные драки и их причины...  (Беседа с родителями)</vt:lpstr>
      <vt:lpstr>Слайд 2</vt:lpstr>
      <vt:lpstr>Слайд 3</vt:lpstr>
      <vt:lpstr>Слайд 4</vt:lpstr>
      <vt:lpstr>Слайд 5</vt:lpstr>
      <vt:lpstr>Слайд 6</vt:lpstr>
      <vt:lpstr>Слайд 7</vt:lpstr>
      <vt:lpstr>Что надо делать?</vt:lpstr>
      <vt:lpstr>Слайд 9</vt:lpstr>
      <vt:lpstr>каковы же причины подростковых драк?...   </vt:lpstr>
      <vt:lpstr>Слайд 11</vt:lpstr>
      <vt:lpstr>Слайд 12</vt:lpstr>
      <vt:lpstr>Слайд 13</vt:lpstr>
      <vt:lpstr>Причины возникновения драк со стороны подростков,..</vt:lpstr>
      <vt:lpstr>Слайд 15</vt:lpstr>
      <vt:lpstr>Слайд 16</vt:lpstr>
      <vt:lpstr>Слайд 17</vt:lpstr>
      <vt:lpstr>Слайд 18</vt:lpstr>
      <vt:lpstr>Слайд 19</vt:lpstr>
      <vt:lpstr>Слайд 20</vt:lpstr>
      <vt:lpstr>Слайд 21</vt:lpstr>
      <vt:lpstr>Слайд 22</vt:lpstr>
      <vt:lpstr>Слайд 23</vt:lpstr>
      <vt:lpstr>Советы взрослым</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Виктория</cp:lastModifiedBy>
  <cp:revision>4</cp:revision>
  <cp:lastPrinted>1601-01-01T00:00:00Z</cp:lastPrinted>
  <dcterms:created xsi:type="dcterms:W3CDTF">1601-01-01T00:00:00Z</dcterms:created>
  <dcterms:modified xsi:type="dcterms:W3CDTF">2015-12-01T18:22:29Z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